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2"/>
  </p:sldMasterIdLst>
  <p:notesMasterIdLst>
    <p:notesMasterId r:id="rId4"/>
  </p:notesMasterIdLst>
  <p:handoutMasterIdLst>
    <p:handoutMasterId r:id="rId5"/>
  </p:handoutMasterIdLst>
  <p:sldIdLst>
    <p:sldId id="256" r:id="rId3"/>
  </p:sldIdLst>
  <p:sldSz cx="43891200" cy="32918400"/>
  <p:notesSz cx="7010400" cy="9296400"/>
  <p:defaultTextStyle>
    <a:defPPr>
      <a:defRPr lang="en-US"/>
    </a:defPPr>
    <a:lvl1pPr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5pPr>
    <a:lvl6pPr marL="2286000" algn="l" defTabSz="914400" rtl="0" eaLnBrk="1" latinLnBrk="0" hangingPunct="1">
      <a:defRPr sz="1400" kern="1200">
        <a:solidFill>
          <a:schemeClr val="tx1"/>
        </a:solidFill>
        <a:latin typeface="Times New Roman" panose="02020603050405020304" pitchFamily="18" charset="0"/>
        <a:ea typeface="+mn-ea"/>
        <a:cs typeface="+mn-cs"/>
      </a:defRPr>
    </a:lvl6pPr>
    <a:lvl7pPr marL="2743200" algn="l" defTabSz="914400" rtl="0" eaLnBrk="1" latinLnBrk="0" hangingPunct="1">
      <a:defRPr sz="1400" kern="1200">
        <a:solidFill>
          <a:schemeClr val="tx1"/>
        </a:solidFill>
        <a:latin typeface="Times New Roman" panose="02020603050405020304" pitchFamily="18" charset="0"/>
        <a:ea typeface="+mn-ea"/>
        <a:cs typeface="+mn-cs"/>
      </a:defRPr>
    </a:lvl7pPr>
    <a:lvl8pPr marL="3200400" algn="l" defTabSz="914400" rtl="0" eaLnBrk="1" latinLnBrk="0" hangingPunct="1">
      <a:defRPr sz="1400" kern="1200">
        <a:solidFill>
          <a:schemeClr val="tx1"/>
        </a:solidFill>
        <a:latin typeface="Times New Roman" panose="02020603050405020304" pitchFamily="18" charset="0"/>
        <a:ea typeface="+mn-ea"/>
        <a:cs typeface="+mn-cs"/>
      </a:defRPr>
    </a:lvl8pPr>
    <a:lvl9pPr marL="3657600" algn="l" defTabSz="914400" rtl="0" eaLnBrk="1" latinLnBrk="0" hangingPunct="1">
      <a:defRPr sz="1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5232">
          <p15:clr>
            <a:srgbClr val="A4A3A4"/>
          </p15:clr>
        </p15:guide>
        <p15:guide id="2" pos="271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CFD4"/>
    <a:srgbClr val="702E3D"/>
    <a:srgbClr val="332E70"/>
    <a:srgbClr val="668586"/>
    <a:srgbClr val="84888B"/>
    <a:srgbClr val="6C0000"/>
    <a:srgbClr val="9E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33" autoAdjust="0"/>
    <p:restoredTop sz="99647" autoAdjust="0"/>
  </p:normalViewPr>
  <p:slideViewPr>
    <p:cSldViewPr>
      <p:cViewPr varScale="1">
        <p:scale>
          <a:sx n="19" d="100"/>
          <a:sy n="19" d="100"/>
        </p:scale>
        <p:origin x="222" y="72"/>
      </p:cViewPr>
      <p:guideLst>
        <p:guide orient="horz" pos="5232"/>
        <p:guide pos="2711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0" i="0" u="none" strike="noStrike" kern="1200" spc="0" baseline="0">
                <a:solidFill>
                  <a:sysClr val="windowText" lastClr="000000"/>
                </a:solidFill>
                <a:latin typeface="Vollkorn Regular" panose="02000503070000020003" pitchFamily="2" charset="0"/>
                <a:ea typeface="+mn-ea"/>
                <a:cs typeface="Times New Roman" panose="02020603050405020304" pitchFamily="18" charset="0"/>
              </a:defRPr>
            </a:pPr>
            <a:r>
              <a:rPr lang="en-US" sz="3600" dirty="0">
                <a:latin typeface="Vollkorn Regular" panose="02000503070000020003" pitchFamily="2" charset="0"/>
              </a:rPr>
              <a:t>Score on SWLS</a:t>
            </a:r>
          </a:p>
        </c:rich>
      </c:tx>
      <c:overlay val="0"/>
      <c:spPr>
        <a:noFill/>
        <a:ln>
          <a:noFill/>
        </a:ln>
        <a:effectLst/>
      </c:spPr>
      <c:txPr>
        <a:bodyPr rot="0" spcFirstLastPara="1" vertOverflow="ellipsis" vert="horz" wrap="square" anchor="ctr" anchorCtr="1"/>
        <a:lstStyle/>
        <a:p>
          <a:pPr>
            <a:defRPr sz="3600" b="0" i="0" u="none" strike="noStrike" kern="1200" spc="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data!$I$1</c:f>
              <c:strCache>
                <c:ptCount val="1"/>
                <c:pt idx="0">
                  <c:v>Score on Life Satisfaction Scale</c:v>
                </c:pt>
              </c:strCache>
            </c:strRef>
          </c:tx>
          <c:spPr>
            <a:solidFill>
              <a:srgbClr val="702E3D"/>
            </a:solidFill>
            <a:ln>
              <a:noFill/>
            </a:ln>
            <a:effectLst/>
          </c:spPr>
          <c:invertIfNegative val="0"/>
          <c:errBars>
            <c:errBarType val="both"/>
            <c:errValType val="cust"/>
            <c:noEndCap val="0"/>
            <c:plus>
              <c:numRef>
                <c:f>data!$I$10:$I$11</c:f>
                <c:numCache>
                  <c:formatCode>General</c:formatCode>
                  <c:ptCount val="2"/>
                  <c:pt idx="0">
                    <c:v>1.6442625175009957</c:v>
                  </c:pt>
                  <c:pt idx="1">
                    <c:v>1.9839620772851627</c:v>
                  </c:pt>
                </c:numCache>
              </c:numRef>
            </c:plus>
            <c:minus>
              <c:numRef>
                <c:f>data!$I$10:$I$11</c:f>
                <c:numCache>
                  <c:formatCode>General</c:formatCode>
                  <c:ptCount val="2"/>
                  <c:pt idx="0">
                    <c:v>1.6442625175009957</c:v>
                  </c:pt>
                  <c:pt idx="1">
                    <c:v>1.9839620772851627</c:v>
                  </c:pt>
                </c:numCache>
              </c:numRef>
            </c:minus>
            <c:spPr>
              <a:noFill/>
              <a:ln w="9525" cap="flat" cmpd="sng" algn="ctr">
                <a:solidFill>
                  <a:schemeClr val="tx1">
                    <a:lumMod val="65000"/>
                    <a:lumOff val="35000"/>
                  </a:schemeClr>
                </a:solidFill>
                <a:round/>
              </a:ln>
              <a:effectLst/>
            </c:spPr>
          </c:errBars>
          <c:cat>
            <c:strRef>
              <c:f>data!$G$2:$G$3</c:f>
              <c:strCache>
                <c:ptCount val="2"/>
                <c:pt idx="0">
                  <c:v>Privileged</c:v>
                </c:pt>
                <c:pt idx="1">
                  <c:v>Neutral</c:v>
                </c:pt>
              </c:strCache>
            </c:strRef>
          </c:cat>
          <c:val>
            <c:numRef>
              <c:f>data!$I$2:$I$3</c:f>
              <c:numCache>
                <c:formatCode>General</c:formatCode>
                <c:ptCount val="2"/>
                <c:pt idx="0">
                  <c:v>20.76</c:v>
                </c:pt>
                <c:pt idx="1">
                  <c:v>23.795454545454547</c:v>
                </c:pt>
              </c:numCache>
            </c:numRef>
          </c:val>
          <c:extLst>
            <c:ext xmlns:c16="http://schemas.microsoft.com/office/drawing/2014/chart" uri="{C3380CC4-5D6E-409C-BE32-E72D297353CC}">
              <c16:uniqueId val="{00000000-E356-4DCC-887A-1135B0F0D737}"/>
            </c:ext>
          </c:extLst>
        </c:ser>
        <c:dLbls>
          <c:showLegendKey val="0"/>
          <c:showVal val="0"/>
          <c:showCatName val="0"/>
          <c:showSerName val="0"/>
          <c:showPercent val="0"/>
          <c:showBubbleSize val="0"/>
        </c:dLbls>
        <c:gapWidth val="219"/>
        <c:overlap val="-27"/>
        <c:axId val="76018816"/>
        <c:axId val="76020352"/>
      </c:barChart>
      <c:catAx>
        <c:axId val="76018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crossAx val="76020352"/>
        <c:crosses val="autoZero"/>
        <c:auto val="1"/>
        <c:lblAlgn val="ctr"/>
        <c:lblOffset val="100"/>
        <c:noMultiLvlLbl val="0"/>
      </c:catAx>
      <c:valAx>
        <c:axId val="76020352"/>
        <c:scaling>
          <c:orientation val="minMax"/>
          <c:max val="35"/>
          <c:min val="7"/>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crossAx val="76018816"/>
        <c:crosses val="autoZero"/>
        <c:crossBetween val="between"/>
        <c:majorUnit val="4"/>
      </c:valAx>
      <c:spPr>
        <a:noFill/>
        <a:ln>
          <a:noFill/>
        </a:ln>
        <a:effectLst/>
      </c:spPr>
    </c:plotArea>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0" i="0" u="none" strike="noStrike" kern="1200" spc="0" baseline="0">
                <a:solidFill>
                  <a:sysClr val="windowText" lastClr="000000"/>
                </a:solidFill>
                <a:latin typeface="Vollkorn Regular" panose="02000503070000020003" pitchFamily="2" charset="0"/>
                <a:ea typeface="+mn-ea"/>
                <a:cs typeface="Times New Roman" panose="02020603050405020304" pitchFamily="18" charset="0"/>
              </a:defRPr>
            </a:pPr>
            <a:r>
              <a:rPr lang="en-US" sz="3600" dirty="0">
                <a:latin typeface="Vollkorn Regular" panose="02000503070000020003" pitchFamily="2" charset="0"/>
              </a:rPr>
              <a:t>Score on SSCO</a:t>
            </a:r>
          </a:p>
        </c:rich>
      </c:tx>
      <c:overlay val="0"/>
      <c:spPr>
        <a:noFill/>
        <a:ln>
          <a:noFill/>
        </a:ln>
        <a:effectLst/>
      </c:spPr>
      <c:txPr>
        <a:bodyPr rot="0" spcFirstLastPara="1" vertOverflow="ellipsis" vert="horz" wrap="square" anchor="ctr" anchorCtr="1"/>
        <a:lstStyle/>
        <a:p>
          <a:pPr>
            <a:defRPr sz="3600" b="0" i="0" u="none" strike="noStrike" kern="1200" spc="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data!$J$1</c:f>
              <c:strCache>
                <c:ptCount val="1"/>
                <c:pt idx="0">
                  <c:v>Score on Social Comparison Scale</c:v>
                </c:pt>
              </c:strCache>
            </c:strRef>
          </c:tx>
          <c:spPr>
            <a:solidFill>
              <a:schemeClr val="accent1"/>
            </a:solidFill>
            <a:ln>
              <a:noFill/>
            </a:ln>
            <a:effectLst/>
          </c:spPr>
          <c:invertIfNegative val="0"/>
          <c:dPt>
            <c:idx val="0"/>
            <c:invertIfNegative val="0"/>
            <c:bubble3D val="0"/>
            <c:spPr>
              <a:solidFill>
                <a:srgbClr val="702E3D"/>
              </a:solidFill>
              <a:ln>
                <a:noFill/>
              </a:ln>
              <a:effectLst/>
            </c:spPr>
            <c:extLst>
              <c:ext xmlns:c16="http://schemas.microsoft.com/office/drawing/2014/chart" uri="{C3380CC4-5D6E-409C-BE32-E72D297353CC}">
                <c16:uniqueId val="{00000001-A578-466F-8C84-F80CDA5ED6E0}"/>
              </c:ext>
            </c:extLst>
          </c:dPt>
          <c:dPt>
            <c:idx val="1"/>
            <c:invertIfNegative val="0"/>
            <c:bubble3D val="0"/>
            <c:spPr>
              <a:solidFill>
                <a:srgbClr val="702E3D"/>
              </a:solidFill>
              <a:ln>
                <a:noFill/>
              </a:ln>
              <a:effectLst/>
            </c:spPr>
            <c:extLst>
              <c:ext xmlns:c16="http://schemas.microsoft.com/office/drawing/2014/chart" uri="{C3380CC4-5D6E-409C-BE32-E72D297353CC}">
                <c16:uniqueId val="{00000003-A578-466F-8C84-F80CDA5ED6E0}"/>
              </c:ext>
            </c:extLst>
          </c:dPt>
          <c:errBars>
            <c:errBarType val="both"/>
            <c:errValType val="cust"/>
            <c:noEndCap val="0"/>
            <c:plus>
              <c:numRef>
                <c:f>data!$J$10:$J$11</c:f>
                <c:numCache>
                  <c:formatCode>General</c:formatCode>
                  <c:ptCount val="2"/>
                  <c:pt idx="0">
                    <c:v>0.18203742957415772</c:v>
                  </c:pt>
                  <c:pt idx="1">
                    <c:v>0.17739923499421192</c:v>
                  </c:pt>
                </c:numCache>
              </c:numRef>
            </c:plus>
            <c:minus>
              <c:numRef>
                <c:f>data!$J$10:$J$11</c:f>
                <c:numCache>
                  <c:formatCode>General</c:formatCode>
                  <c:ptCount val="2"/>
                  <c:pt idx="0">
                    <c:v>0.18203742957415772</c:v>
                  </c:pt>
                  <c:pt idx="1">
                    <c:v>0.17739923499421192</c:v>
                  </c:pt>
                </c:numCache>
              </c:numRef>
            </c:minus>
            <c:spPr>
              <a:noFill/>
              <a:ln w="9525" cap="flat" cmpd="sng" algn="ctr">
                <a:solidFill>
                  <a:schemeClr val="tx1">
                    <a:lumMod val="65000"/>
                    <a:lumOff val="35000"/>
                  </a:schemeClr>
                </a:solidFill>
                <a:round/>
              </a:ln>
              <a:effectLst/>
            </c:spPr>
          </c:errBars>
          <c:cat>
            <c:strRef>
              <c:f>data!$G$2:$G$3</c:f>
              <c:strCache>
                <c:ptCount val="2"/>
                <c:pt idx="0">
                  <c:v>Privileged</c:v>
                </c:pt>
                <c:pt idx="1">
                  <c:v>Neutral</c:v>
                </c:pt>
              </c:strCache>
            </c:strRef>
          </c:cat>
          <c:val>
            <c:numRef>
              <c:f>data!$J$2:$J$3</c:f>
              <c:numCache>
                <c:formatCode>General</c:formatCode>
                <c:ptCount val="2"/>
                <c:pt idx="0">
                  <c:v>3.3878000000000008</c:v>
                </c:pt>
                <c:pt idx="1">
                  <c:v>3.2277272727272721</c:v>
                </c:pt>
              </c:numCache>
            </c:numRef>
          </c:val>
          <c:extLst>
            <c:ext xmlns:c16="http://schemas.microsoft.com/office/drawing/2014/chart" uri="{C3380CC4-5D6E-409C-BE32-E72D297353CC}">
              <c16:uniqueId val="{00000004-A578-466F-8C84-F80CDA5ED6E0}"/>
            </c:ext>
          </c:extLst>
        </c:ser>
        <c:dLbls>
          <c:showLegendKey val="0"/>
          <c:showVal val="0"/>
          <c:showCatName val="0"/>
          <c:showSerName val="0"/>
          <c:showPercent val="0"/>
          <c:showBubbleSize val="0"/>
        </c:dLbls>
        <c:gapWidth val="219"/>
        <c:overlap val="-27"/>
        <c:axId val="77831552"/>
        <c:axId val="77837440"/>
      </c:barChart>
      <c:catAx>
        <c:axId val="77831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crossAx val="77837440"/>
        <c:crosses val="autoZero"/>
        <c:auto val="1"/>
        <c:lblAlgn val="ctr"/>
        <c:lblOffset val="100"/>
        <c:noMultiLvlLbl val="0"/>
      </c:catAx>
      <c:valAx>
        <c:axId val="77837440"/>
        <c:scaling>
          <c:orientation val="minMax"/>
          <c:max val="5"/>
          <c:min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crossAx val="77831552"/>
        <c:crosses val="autoZero"/>
        <c:crossBetween val="between"/>
      </c:valAx>
      <c:spPr>
        <a:noFill/>
        <a:ln>
          <a:noFill/>
        </a:ln>
        <a:effectLst/>
      </c:spPr>
    </c:plotArea>
    <c:plotVisOnly val="1"/>
    <c:dispBlanksAs val="gap"/>
    <c:showDLblsOverMax val="0"/>
  </c:chart>
  <c:spPr>
    <a:solidFill>
      <a:srgbClr val="B9CFD4"/>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026"/>
          <p:cNvSpPr>
            <a:spLocks noGrp="1" noChangeArrowheads="1"/>
          </p:cNvSpPr>
          <p:nvPr>
            <p:ph type="hdr" sz="quarter"/>
          </p:nvPr>
        </p:nvSpPr>
        <p:spPr bwMode="auto">
          <a:xfrm>
            <a:off x="0" y="0"/>
            <a:ext cx="3038475" cy="471488"/>
          </a:xfrm>
          <a:prstGeom prst="rect">
            <a:avLst/>
          </a:prstGeom>
          <a:noFill/>
          <a:ln w="9525">
            <a:noFill/>
            <a:miter lim="800000"/>
            <a:headEnd/>
            <a:tailEnd/>
          </a:ln>
          <a:effectLst/>
        </p:spPr>
        <p:txBody>
          <a:bodyPr vert="horz" wrap="square" lIns="93855" tIns="46927" rIns="93855" bIns="46927" numCol="1" anchor="t" anchorCtr="0" compatLnSpc="1">
            <a:prstTxWarp prst="textNoShape">
              <a:avLst/>
            </a:prstTxWarp>
          </a:bodyPr>
          <a:lstStyle>
            <a:lvl1pPr defTabSz="939800" eaLnBrk="0" hangingPunct="0">
              <a:defRPr sz="1200"/>
            </a:lvl1pPr>
          </a:lstStyle>
          <a:p>
            <a:pPr>
              <a:defRPr/>
            </a:pPr>
            <a:endParaRPr lang="en-US"/>
          </a:p>
        </p:txBody>
      </p:sp>
      <p:sp>
        <p:nvSpPr>
          <p:cNvPr id="7171" name="Rectangle 1027"/>
          <p:cNvSpPr>
            <a:spLocks noGrp="1" noChangeArrowheads="1"/>
          </p:cNvSpPr>
          <p:nvPr>
            <p:ph type="dt" sz="quarter" idx="1"/>
          </p:nvPr>
        </p:nvSpPr>
        <p:spPr bwMode="auto">
          <a:xfrm>
            <a:off x="3973513" y="0"/>
            <a:ext cx="3036887" cy="471488"/>
          </a:xfrm>
          <a:prstGeom prst="rect">
            <a:avLst/>
          </a:prstGeom>
          <a:noFill/>
          <a:ln w="9525">
            <a:noFill/>
            <a:miter lim="800000"/>
            <a:headEnd/>
            <a:tailEnd/>
          </a:ln>
          <a:effectLst/>
        </p:spPr>
        <p:txBody>
          <a:bodyPr vert="horz" wrap="square" lIns="93855" tIns="46927" rIns="93855" bIns="46927" numCol="1" anchor="t" anchorCtr="0" compatLnSpc="1">
            <a:prstTxWarp prst="textNoShape">
              <a:avLst/>
            </a:prstTxWarp>
          </a:bodyPr>
          <a:lstStyle>
            <a:lvl1pPr algn="r" defTabSz="939800" eaLnBrk="0" hangingPunct="0">
              <a:defRPr sz="1200"/>
            </a:lvl1pPr>
          </a:lstStyle>
          <a:p>
            <a:pPr>
              <a:defRPr/>
            </a:pPr>
            <a:endParaRPr lang="en-US"/>
          </a:p>
        </p:txBody>
      </p:sp>
      <p:sp>
        <p:nvSpPr>
          <p:cNvPr id="7172" name="Rectangle 1028"/>
          <p:cNvSpPr>
            <a:spLocks noGrp="1" noChangeArrowheads="1"/>
          </p:cNvSpPr>
          <p:nvPr>
            <p:ph type="ftr" sz="quarter" idx="2"/>
          </p:nvPr>
        </p:nvSpPr>
        <p:spPr bwMode="auto">
          <a:xfrm>
            <a:off x="0" y="8866188"/>
            <a:ext cx="3038475" cy="392112"/>
          </a:xfrm>
          <a:prstGeom prst="rect">
            <a:avLst/>
          </a:prstGeom>
          <a:noFill/>
          <a:ln w="9525">
            <a:noFill/>
            <a:miter lim="800000"/>
            <a:headEnd/>
            <a:tailEnd/>
          </a:ln>
          <a:effectLst/>
        </p:spPr>
        <p:txBody>
          <a:bodyPr vert="horz" wrap="square" lIns="93855" tIns="46927" rIns="93855" bIns="46927" numCol="1" anchor="b" anchorCtr="0" compatLnSpc="1">
            <a:prstTxWarp prst="textNoShape">
              <a:avLst/>
            </a:prstTxWarp>
          </a:bodyPr>
          <a:lstStyle>
            <a:lvl1pPr defTabSz="939800" eaLnBrk="0" hangingPunct="0">
              <a:defRPr sz="1200"/>
            </a:lvl1pPr>
          </a:lstStyle>
          <a:p>
            <a:pPr>
              <a:defRPr/>
            </a:pPr>
            <a:endParaRPr lang="en-US"/>
          </a:p>
        </p:txBody>
      </p:sp>
      <p:sp>
        <p:nvSpPr>
          <p:cNvPr id="7173" name="Rectangle 1029"/>
          <p:cNvSpPr>
            <a:spLocks noGrp="1" noChangeArrowheads="1"/>
          </p:cNvSpPr>
          <p:nvPr>
            <p:ph type="sldNum" sz="quarter" idx="3"/>
          </p:nvPr>
        </p:nvSpPr>
        <p:spPr bwMode="auto">
          <a:xfrm>
            <a:off x="3973513" y="8866188"/>
            <a:ext cx="3036887" cy="392112"/>
          </a:xfrm>
          <a:prstGeom prst="rect">
            <a:avLst/>
          </a:prstGeom>
          <a:noFill/>
          <a:ln w="9525">
            <a:noFill/>
            <a:miter lim="800000"/>
            <a:headEnd/>
            <a:tailEnd/>
          </a:ln>
          <a:effectLst/>
        </p:spPr>
        <p:txBody>
          <a:bodyPr vert="horz" wrap="square" lIns="93855" tIns="46927" rIns="93855" bIns="46927" numCol="1" anchor="b" anchorCtr="0" compatLnSpc="1">
            <a:prstTxWarp prst="textNoShape">
              <a:avLst/>
            </a:prstTxWarp>
          </a:bodyPr>
          <a:lstStyle>
            <a:lvl1pPr algn="r" defTabSz="939800" eaLnBrk="0" hangingPunct="0">
              <a:defRPr sz="1200"/>
            </a:lvl1pPr>
          </a:lstStyle>
          <a:p>
            <a:pPr>
              <a:defRPr/>
            </a:pPr>
            <a:fld id="{AFF29CA2-3E11-4141-BBDC-98F63FCE37E9}" type="slidenum">
              <a:rPr lang="en-US" altLang="en-US"/>
              <a:pPr>
                <a:defRPr/>
              </a:pPr>
              <a:t>‹#›</a:t>
            </a:fld>
            <a:endParaRPr lang="en-US" altLang="en-US"/>
          </a:p>
        </p:txBody>
      </p:sp>
    </p:spTree>
    <p:extLst>
      <p:ext uri="{BB962C8B-B14F-4D97-AF65-F5344CB8AC3E}">
        <p14:creationId xmlns:p14="http://schemas.microsoft.com/office/powerpoint/2010/main" val="20472629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88142" tIns="44071" rIns="88142" bIns="44071" numCol="1" anchor="t" anchorCtr="0" compatLnSpc="1">
            <a:prstTxWarp prst="textNoShape">
              <a:avLst/>
            </a:prstTxWarp>
          </a:bodyPr>
          <a:lstStyle>
            <a:lvl1pPr defTabSz="881063" eaLnBrk="0" hangingPunct="0">
              <a:defRPr sz="1100"/>
            </a:lvl1pPr>
          </a:lstStyle>
          <a:p>
            <a:pPr>
              <a:defRPr/>
            </a:pPr>
            <a:endParaRPr lang="en-US"/>
          </a:p>
        </p:txBody>
      </p:sp>
      <p:sp>
        <p:nvSpPr>
          <p:cNvPr id="1126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88142" tIns="44071" rIns="88142" bIns="44071" numCol="1" anchor="t" anchorCtr="0" compatLnSpc="1">
            <a:prstTxWarp prst="textNoShape">
              <a:avLst/>
            </a:prstTxWarp>
          </a:bodyPr>
          <a:lstStyle>
            <a:lvl1pPr algn="r" defTabSz="881063" eaLnBrk="0" hangingPunct="0">
              <a:defRPr sz="1100"/>
            </a:lvl1pPr>
          </a:lstStyle>
          <a:p>
            <a:pPr>
              <a:defRPr/>
            </a:pPr>
            <a:endParaRPr lang="en-US"/>
          </a:p>
        </p:txBody>
      </p:sp>
      <p:sp>
        <p:nvSpPr>
          <p:cNvPr id="2052" name="Rectangle 4"/>
          <p:cNvSpPr>
            <a:spLocks noGrp="1" noRot="1" noChangeAspect="1" noChangeArrowheads="1" noTextEdit="1"/>
          </p:cNvSpPr>
          <p:nvPr>
            <p:ph type="sldImg" idx="2"/>
          </p:nvPr>
        </p:nvSpPr>
        <p:spPr bwMode="auto">
          <a:xfrm>
            <a:off x="1179513" y="696913"/>
            <a:ext cx="4651375" cy="34877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88142" tIns="44071" rIns="88142" bIns="4407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88142" tIns="44071" rIns="88142" bIns="44071" numCol="1" anchor="b" anchorCtr="0" compatLnSpc="1">
            <a:prstTxWarp prst="textNoShape">
              <a:avLst/>
            </a:prstTxWarp>
          </a:bodyPr>
          <a:lstStyle>
            <a:lvl1pPr defTabSz="881063" eaLnBrk="0" hangingPunct="0">
              <a:defRPr sz="1100"/>
            </a:lvl1pPr>
          </a:lstStyle>
          <a:p>
            <a:pPr>
              <a:defRPr/>
            </a:pPr>
            <a:endParaRPr lang="en-US"/>
          </a:p>
        </p:txBody>
      </p:sp>
      <p:sp>
        <p:nvSpPr>
          <p:cNvPr id="1127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88142" tIns="44071" rIns="88142" bIns="44071" numCol="1" anchor="b" anchorCtr="0" compatLnSpc="1">
            <a:prstTxWarp prst="textNoShape">
              <a:avLst/>
            </a:prstTxWarp>
          </a:bodyPr>
          <a:lstStyle>
            <a:lvl1pPr algn="r" defTabSz="881063" eaLnBrk="0" hangingPunct="0">
              <a:defRPr sz="1100"/>
            </a:lvl1pPr>
          </a:lstStyle>
          <a:p>
            <a:pPr>
              <a:defRPr/>
            </a:pPr>
            <a:fld id="{648436DF-02A5-4C1B-BBB3-2B3B8A2438F0}" type="slidenum">
              <a:rPr lang="en-US" altLang="en-US"/>
              <a:pPr>
                <a:defRPr/>
              </a:pPr>
              <a:t>‹#›</a:t>
            </a:fld>
            <a:endParaRPr lang="en-US" altLang="en-US"/>
          </a:p>
        </p:txBody>
      </p:sp>
    </p:spTree>
    <p:extLst>
      <p:ext uri="{BB962C8B-B14F-4D97-AF65-F5344CB8AC3E}">
        <p14:creationId xmlns:p14="http://schemas.microsoft.com/office/powerpoint/2010/main" val="16424292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1063">
              <a:spcBef>
                <a:spcPct val="30000"/>
              </a:spcBef>
              <a:defRPr sz="1200">
                <a:solidFill>
                  <a:schemeClr val="tx1"/>
                </a:solidFill>
                <a:latin typeface="Times New Roman" panose="02020603050405020304" pitchFamily="18" charset="0"/>
              </a:defRPr>
            </a:lvl1pPr>
            <a:lvl2pPr marL="742950" indent="-285750" defTabSz="881063">
              <a:spcBef>
                <a:spcPct val="30000"/>
              </a:spcBef>
              <a:defRPr sz="1200">
                <a:solidFill>
                  <a:schemeClr val="tx1"/>
                </a:solidFill>
                <a:latin typeface="Times New Roman" panose="02020603050405020304" pitchFamily="18" charset="0"/>
              </a:defRPr>
            </a:lvl2pPr>
            <a:lvl3pPr marL="1143000" indent="-228600" defTabSz="881063">
              <a:spcBef>
                <a:spcPct val="30000"/>
              </a:spcBef>
              <a:defRPr sz="1200">
                <a:solidFill>
                  <a:schemeClr val="tx1"/>
                </a:solidFill>
                <a:latin typeface="Times New Roman" panose="02020603050405020304" pitchFamily="18" charset="0"/>
              </a:defRPr>
            </a:lvl3pPr>
            <a:lvl4pPr marL="1600200" indent="-228600" defTabSz="881063">
              <a:spcBef>
                <a:spcPct val="30000"/>
              </a:spcBef>
              <a:defRPr sz="1200">
                <a:solidFill>
                  <a:schemeClr val="tx1"/>
                </a:solidFill>
                <a:latin typeface="Times New Roman" panose="02020603050405020304" pitchFamily="18" charset="0"/>
              </a:defRPr>
            </a:lvl4pPr>
            <a:lvl5pPr marL="2057400" indent="-228600" defTabSz="881063">
              <a:spcBef>
                <a:spcPct val="30000"/>
              </a:spcBef>
              <a:defRPr sz="1200">
                <a:solidFill>
                  <a:schemeClr val="tx1"/>
                </a:solidFill>
                <a:latin typeface="Times New Roman" panose="02020603050405020304" pitchFamily="18" charset="0"/>
              </a:defRPr>
            </a:lvl5pPr>
            <a:lvl6pPr marL="2514600" indent="-228600" defTabSz="8810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8810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8810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8810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834E2E0-E4E5-4BB0-A0F3-02D0B3485978}" type="slidenum">
              <a:rPr lang="en-US" altLang="en-US" sz="1100" smtClean="0"/>
              <a:pPr>
                <a:spcBef>
                  <a:spcPct val="0"/>
                </a:spcBef>
              </a:pPr>
              <a:t>1</a:t>
            </a:fld>
            <a:endParaRPr lang="en-US" altLang="en-US" sz="1100"/>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we</a:t>
            </a:r>
          </a:p>
        </p:txBody>
      </p:sp>
    </p:spTree>
    <p:extLst>
      <p:ext uri="{BB962C8B-B14F-4D97-AF65-F5344CB8AC3E}">
        <p14:creationId xmlns:p14="http://schemas.microsoft.com/office/powerpoint/2010/main" val="1657855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569" y="10226675"/>
            <a:ext cx="37308064" cy="7054850"/>
          </a:xfrm>
        </p:spPr>
        <p:txBody>
          <a:bodyPr/>
          <a:lstStyle/>
          <a:p>
            <a:r>
              <a:rPr lang="en-US"/>
              <a:t>Click to edit Master title style</a:t>
            </a:r>
          </a:p>
        </p:txBody>
      </p:sp>
      <p:sp>
        <p:nvSpPr>
          <p:cNvPr id="3" name="Subtitle 2"/>
          <p:cNvSpPr>
            <a:spLocks noGrp="1"/>
          </p:cNvSpPr>
          <p:nvPr>
            <p:ph type="subTitle" idx="1"/>
          </p:nvPr>
        </p:nvSpPr>
        <p:spPr>
          <a:xfrm>
            <a:off x="6583136" y="18653125"/>
            <a:ext cx="30724929"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1C8E81-87B8-4650-B602-F1ADA26BE163}" type="slidenum">
              <a:rPr lang="en-US" altLang="en-US"/>
              <a:pPr>
                <a:defRPr/>
              </a:pPr>
              <a:t>‹#›</a:t>
            </a:fld>
            <a:endParaRPr lang="en-US" altLang="en-US"/>
          </a:p>
        </p:txBody>
      </p:sp>
    </p:spTree>
    <p:extLst>
      <p:ext uri="{BB962C8B-B14F-4D97-AF65-F5344CB8AC3E}">
        <p14:creationId xmlns:p14="http://schemas.microsoft.com/office/powerpoint/2010/main" val="3411528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9E5EA68-99CA-4E35-8E03-66E3F58A10D8}" type="slidenum">
              <a:rPr lang="en-US" altLang="en-US"/>
              <a:pPr>
                <a:defRPr/>
              </a:pPr>
              <a:t>‹#›</a:t>
            </a:fld>
            <a:endParaRPr lang="en-US" altLang="en-US"/>
          </a:p>
        </p:txBody>
      </p:sp>
    </p:spTree>
    <p:extLst>
      <p:ext uri="{BB962C8B-B14F-4D97-AF65-F5344CB8AC3E}">
        <p14:creationId xmlns:p14="http://schemas.microsoft.com/office/powerpoint/2010/main" val="4125181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297" y="2927350"/>
            <a:ext cx="9326336" cy="26333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1568" y="2927350"/>
            <a:ext cx="27851100" cy="26333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7CE0FA-8192-4D6F-B23E-B01FC40FA5A1}" type="slidenum">
              <a:rPr lang="en-US" altLang="en-US"/>
              <a:pPr>
                <a:defRPr/>
              </a:pPr>
              <a:t>‹#›</a:t>
            </a:fld>
            <a:endParaRPr lang="en-US" altLang="en-US"/>
          </a:p>
        </p:txBody>
      </p:sp>
    </p:spTree>
    <p:extLst>
      <p:ext uri="{BB962C8B-B14F-4D97-AF65-F5344CB8AC3E}">
        <p14:creationId xmlns:p14="http://schemas.microsoft.com/office/powerpoint/2010/main" val="1120573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FB482B-4618-4BD6-8207-34E40223F513}" type="slidenum">
              <a:rPr lang="en-US" altLang="en-US"/>
              <a:pPr>
                <a:defRPr/>
              </a:pPr>
              <a:t>‹#›</a:t>
            </a:fld>
            <a:endParaRPr lang="en-US" altLang="en-US"/>
          </a:p>
        </p:txBody>
      </p:sp>
    </p:spTree>
    <p:extLst>
      <p:ext uri="{BB962C8B-B14F-4D97-AF65-F5344CB8AC3E}">
        <p14:creationId xmlns:p14="http://schemas.microsoft.com/office/powerpoint/2010/main" val="570357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1153439"/>
            <a:ext cx="37308064"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1" y="13952538"/>
            <a:ext cx="37308064"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B09727-30E2-41C3-BF58-D834DD213432}" type="slidenum">
              <a:rPr lang="en-US" altLang="en-US"/>
              <a:pPr>
                <a:defRPr/>
              </a:pPr>
              <a:t>‹#›</a:t>
            </a:fld>
            <a:endParaRPr lang="en-US" altLang="en-US"/>
          </a:p>
        </p:txBody>
      </p:sp>
    </p:spTree>
    <p:extLst>
      <p:ext uri="{BB962C8B-B14F-4D97-AF65-F5344CB8AC3E}">
        <p14:creationId xmlns:p14="http://schemas.microsoft.com/office/powerpoint/2010/main" val="526456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1569" y="9510714"/>
            <a:ext cx="18588717"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10914" y="9510714"/>
            <a:ext cx="18588718"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C0462CB-B73C-4885-9068-64465EF2F4E3}" type="slidenum">
              <a:rPr lang="en-US" altLang="en-US"/>
              <a:pPr>
                <a:defRPr/>
              </a:pPr>
              <a:t>‹#›</a:t>
            </a:fld>
            <a:endParaRPr lang="en-US" altLang="en-US"/>
          </a:p>
        </p:txBody>
      </p:sp>
    </p:spTree>
    <p:extLst>
      <p:ext uri="{BB962C8B-B14F-4D97-AF65-F5344CB8AC3E}">
        <p14:creationId xmlns:p14="http://schemas.microsoft.com/office/powerpoint/2010/main" val="7626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833" y="1317625"/>
            <a:ext cx="39501536"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833" y="7369176"/>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4833"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664" y="7369176"/>
            <a:ext cx="19399704"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664" y="10439400"/>
            <a:ext cx="19399704"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7969461-D453-4E4C-9855-0011C852D49A}" type="slidenum">
              <a:rPr lang="en-US" altLang="en-US"/>
              <a:pPr>
                <a:defRPr/>
              </a:pPr>
              <a:t>‹#›</a:t>
            </a:fld>
            <a:endParaRPr lang="en-US" altLang="en-US"/>
          </a:p>
        </p:txBody>
      </p:sp>
    </p:spTree>
    <p:extLst>
      <p:ext uri="{BB962C8B-B14F-4D97-AF65-F5344CB8AC3E}">
        <p14:creationId xmlns:p14="http://schemas.microsoft.com/office/powerpoint/2010/main" val="4142571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6659FEC-1AFD-4474-AE31-C06D3B2BA6F3}" type="slidenum">
              <a:rPr lang="en-US" altLang="en-US"/>
              <a:pPr>
                <a:defRPr/>
              </a:pPr>
              <a:t>‹#›</a:t>
            </a:fld>
            <a:endParaRPr lang="en-US" altLang="en-US"/>
          </a:p>
        </p:txBody>
      </p:sp>
    </p:spTree>
    <p:extLst>
      <p:ext uri="{BB962C8B-B14F-4D97-AF65-F5344CB8AC3E}">
        <p14:creationId xmlns:p14="http://schemas.microsoft.com/office/powerpoint/2010/main" val="261568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57A3B98-58ED-489A-9867-AE72182C9929}" type="slidenum">
              <a:rPr lang="en-US" altLang="en-US"/>
              <a:pPr>
                <a:defRPr/>
              </a:pPr>
              <a:t>‹#›</a:t>
            </a:fld>
            <a:endParaRPr lang="en-US" altLang="en-US"/>
          </a:p>
        </p:txBody>
      </p:sp>
    </p:spTree>
    <p:extLst>
      <p:ext uri="{BB962C8B-B14F-4D97-AF65-F5344CB8AC3E}">
        <p14:creationId xmlns:p14="http://schemas.microsoft.com/office/powerpoint/2010/main" val="1203028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833"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59968"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833"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458A234-1ECA-4831-B914-A22D03D72B93}" type="slidenum">
              <a:rPr lang="en-US" altLang="en-US"/>
              <a:pPr>
                <a:defRPr/>
              </a:pPr>
              <a:t>‹#›</a:t>
            </a:fld>
            <a:endParaRPr lang="en-US" altLang="en-US"/>
          </a:p>
        </p:txBody>
      </p:sp>
    </p:spTree>
    <p:extLst>
      <p:ext uri="{BB962C8B-B14F-4D97-AF65-F5344CB8AC3E}">
        <p14:creationId xmlns:p14="http://schemas.microsoft.com/office/powerpoint/2010/main" val="1791558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436" y="23042564"/>
            <a:ext cx="26335264"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436" y="2941638"/>
            <a:ext cx="26335264"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436" y="25763539"/>
            <a:ext cx="26335264"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01F39-2E56-4CEE-9EEA-4ED002B1CCC4}" type="slidenum">
              <a:rPr lang="en-US" altLang="en-US"/>
              <a:pPr>
                <a:defRPr/>
              </a:pPr>
              <a:t>‹#›</a:t>
            </a:fld>
            <a:endParaRPr lang="en-US" altLang="en-US"/>
          </a:p>
        </p:txBody>
      </p:sp>
    </p:spTree>
    <p:extLst>
      <p:ext uri="{BB962C8B-B14F-4D97-AF65-F5344CB8AC3E}">
        <p14:creationId xmlns:p14="http://schemas.microsoft.com/office/powerpoint/2010/main" val="3954012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0888" y="2927350"/>
            <a:ext cx="37309425"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8706" tIns="259353" rIns="518706" bIns="259353"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3290888" y="9510713"/>
            <a:ext cx="37309425" cy="1975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8706" tIns="259353" rIns="518706" bIns="259353"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3290888" y="29991050"/>
            <a:ext cx="9144000" cy="2197100"/>
          </a:xfrm>
          <a:prstGeom prst="rect">
            <a:avLst/>
          </a:prstGeom>
          <a:noFill/>
          <a:ln w="9525">
            <a:noFill/>
            <a:miter lim="800000"/>
            <a:headEnd/>
            <a:tailEnd/>
          </a:ln>
          <a:effectLst/>
        </p:spPr>
        <p:txBody>
          <a:bodyPr vert="horz" wrap="square" lIns="518706" tIns="259353" rIns="518706" bIns="259353" numCol="1" anchor="t" anchorCtr="0" compatLnSpc="1">
            <a:prstTxWarp prst="textNoShape">
              <a:avLst/>
            </a:prstTxWarp>
          </a:bodyPr>
          <a:lstStyle>
            <a:lvl1pPr eaLnBrk="0" hangingPunct="0">
              <a:defRPr sz="7900"/>
            </a:lvl1pPr>
          </a:lstStyle>
          <a:p>
            <a:pPr>
              <a:defRPr/>
            </a:pPr>
            <a:endParaRPr lang="en-US"/>
          </a:p>
        </p:txBody>
      </p:sp>
      <p:sp>
        <p:nvSpPr>
          <p:cNvPr id="1029" name="Rectangle 5"/>
          <p:cNvSpPr>
            <a:spLocks noGrp="1" noChangeArrowheads="1"/>
          </p:cNvSpPr>
          <p:nvPr>
            <p:ph type="ftr" sz="quarter" idx="3"/>
          </p:nvPr>
        </p:nvSpPr>
        <p:spPr bwMode="auto">
          <a:xfrm>
            <a:off x="14997113" y="29991050"/>
            <a:ext cx="13896975" cy="2197100"/>
          </a:xfrm>
          <a:prstGeom prst="rect">
            <a:avLst/>
          </a:prstGeom>
          <a:noFill/>
          <a:ln w="9525">
            <a:noFill/>
            <a:miter lim="800000"/>
            <a:headEnd/>
            <a:tailEnd/>
          </a:ln>
          <a:effectLst/>
        </p:spPr>
        <p:txBody>
          <a:bodyPr vert="horz" wrap="square" lIns="518706" tIns="259353" rIns="518706" bIns="259353" numCol="1" anchor="t" anchorCtr="0" compatLnSpc="1">
            <a:prstTxWarp prst="textNoShape">
              <a:avLst/>
            </a:prstTxWarp>
          </a:bodyPr>
          <a:lstStyle>
            <a:lvl1pPr algn="ctr" eaLnBrk="0" hangingPunct="0">
              <a:defRPr sz="7900"/>
            </a:lvl1pPr>
          </a:lstStyle>
          <a:p>
            <a:pPr>
              <a:defRPr/>
            </a:pPr>
            <a:endParaRPr lang="en-US"/>
          </a:p>
        </p:txBody>
      </p:sp>
      <p:sp>
        <p:nvSpPr>
          <p:cNvPr id="1030" name="Rectangle 6"/>
          <p:cNvSpPr>
            <a:spLocks noGrp="1" noChangeArrowheads="1"/>
          </p:cNvSpPr>
          <p:nvPr>
            <p:ph type="sldNum" sz="quarter" idx="4"/>
          </p:nvPr>
        </p:nvSpPr>
        <p:spPr bwMode="auto">
          <a:xfrm>
            <a:off x="31456313" y="29991050"/>
            <a:ext cx="9144000" cy="2197100"/>
          </a:xfrm>
          <a:prstGeom prst="rect">
            <a:avLst/>
          </a:prstGeom>
          <a:noFill/>
          <a:ln w="9525">
            <a:noFill/>
            <a:miter lim="800000"/>
            <a:headEnd/>
            <a:tailEnd/>
          </a:ln>
          <a:effectLst/>
        </p:spPr>
        <p:txBody>
          <a:bodyPr vert="horz" wrap="square" lIns="518706" tIns="259353" rIns="518706" bIns="259353" numCol="1" anchor="t" anchorCtr="0" compatLnSpc="1">
            <a:prstTxWarp prst="textNoShape">
              <a:avLst/>
            </a:prstTxWarp>
          </a:bodyPr>
          <a:lstStyle>
            <a:lvl1pPr algn="r" eaLnBrk="0" hangingPunct="0">
              <a:defRPr sz="7900"/>
            </a:lvl1pPr>
          </a:lstStyle>
          <a:p>
            <a:pPr>
              <a:defRPr/>
            </a:pPr>
            <a:fld id="{0A6CA189-33EB-4DBE-B058-7F197E2B628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87950" rtl="0" eaLnBrk="0" fontAlgn="base" hangingPunct="0">
        <a:spcBef>
          <a:spcPct val="0"/>
        </a:spcBef>
        <a:spcAft>
          <a:spcPct val="0"/>
        </a:spcAft>
        <a:defRPr sz="24900">
          <a:solidFill>
            <a:schemeClr val="tx2"/>
          </a:solidFill>
          <a:latin typeface="+mj-lt"/>
          <a:ea typeface="+mj-ea"/>
          <a:cs typeface="+mj-cs"/>
        </a:defRPr>
      </a:lvl1pPr>
      <a:lvl2pPr algn="ctr" defTabSz="5187950" rtl="0" eaLnBrk="0" fontAlgn="base" hangingPunct="0">
        <a:spcBef>
          <a:spcPct val="0"/>
        </a:spcBef>
        <a:spcAft>
          <a:spcPct val="0"/>
        </a:spcAft>
        <a:defRPr sz="24900">
          <a:solidFill>
            <a:schemeClr val="tx2"/>
          </a:solidFill>
          <a:latin typeface="Times New Roman" pitchFamily="18" charset="0"/>
        </a:defRPr>
      </a:lvl2pPr>
      <a:lvl3pPr algn="ctr" defTabSz="5187950" rtl="0" eaLnBrk="0" fontAlgn="base" hangingPunct="0">
        <a:spcBef>
          <a:spcPct val="0"/>
        </a:spcBef>
        <a:spcAft>
          <a:spcPct val="0"/>
        </a:spcAft>
        <a:defRPr sz="24900">
          <a:solidFill>
            <a:schemeClr val="tx2"/>
          </a:solidFill>
          <a:latin typeface="Times New Roman" pitchFamily="18" charset="0"/>
        </a:defRPr>
      </a:lvl3pPr>
      <a:lvl4pPr algn="ctr" defTabSz="5187950" rtl="0" eaLnBrk="0" fontAlgn="base" hangingPunct="0">
        <a:spcBef>
          <a:spcPct val="0"/>
        </a:spcBef>
        <a:spcAft>
          <a:spcPct val="0"/>
        </a:spcAft>
        <a:defRPr sz="24900">
          <a:solidFill>
            <a:schemeClr val="tx2"/>
          </a:solidFill>
          <a:latin typeface="Times New Roman" pitchFamily="18" charset="0"/>
        </a:defRPr>
      </a:lvl4pPr>
      <a:lvl5pPr algn="ctr" defTabSz="5187950" rtl="0" eaLnBrk="0" fontAlgn="base" hangingPunct="0">
        <a:spcBef>
          <a:spcPct val="0"/>
        </a:spcBef>
        <a:spcAft>
          <a:spcPct val="0"/>
        </a:spcAft>
        <a:defRPr sz="24900">
          <a:solidFill>
            <a:schemeClr val="tx2"/>
          </a:solidFill>
          <a:latin typeface="Times New Roman" pitchFamily="18" charset="0"/>
        </a:defRPr>
      </a:lvl5pPr>
      <a:lvl6pPr marL="457200" algn="ctr" defTabSz="5187950" rtl="0" eaLnBrk="0" fontAlgn="base" hangingPunct="0">
        <a:spcBef>
          <a:spcPct val="0"/>
        </a:spcBef>
        <a:spcAft>
          <a:spcPct val="0"/>
        </a:spcAft>
        <a:defRPr sz="24900">
          <a:solidFill>
            <a:schemeClr val="tx2"/>
          </a:solidFill>
          <a:latin typeface="Times New Roman" pitchFamily="18" charset="0"/>
        </a:defRPr>
      </a:lvl6pPr>
      <a:lvl7pPr marL="914400" algn="ctr" defTabSz="5187950" rtl="0" eaLnBrk="0" fontAlgn="base" hangingPunct="0">
        <a:spcBef>
          <a:spcPct val="0"/>
        </a:spcBef>
        <a:spcAft>
          <a:spcPct val="0"/>
        </a:spcAft>
        <a:defRPr sz="24900">
          <a:solidFill>
            <a:schemeClr val="tx2"/>
          </a:solidFill>
          <a:latin typeface="Times New Roman" pitchFamily="18" charset="0"/>
        </a:defRPr>
      </a:lvl7pPr>
      <a:lvl8pPr marL="1371600" algn="ctr" defTabSz="5187950" rtl="0" eaLnBrk="0" fontAlgn="base" hangingPunct="0">
        <a:spcBef>
          <a:spcPct val="0"/>
        </a:spcBef>
        <a:spcAft>
          <a:spcPct val="0"/>
        </a:spcAft>
        <a:defRPr sz="24900">
          <a:solidFill>
            <a:schemeClr val="tx2"/>
          </a:solidFill>
          <a:latin typeface="Times New Roman" pitchFamily="18" charset="0"/>
        </a:defRPr>
      </a:lvl8pPr>
      <a:lvl9pPr marL="1828800" algn="ctr" defTabSz="5187950" rtl="0" eaLnBrk="0" fontAlgn="base" hangingPunct="0">
        <a:spcBef>
          <a:spcPct val="0"/>
        </a:spcBef>
        <a:spcAft>
          <a:spcPct val="0"/>
        </a:spcAft>
        <a:defRPr sz="24900">
          <a:solidFill>
            <a:schemeClr val="tx2"/>
          </a:solidFill>
          <a:latin typeface="Times New Roman" pitchFamily="18" charset="0"/>
        </a:defRPr>
      </a:lvl9pPr>
    </p:titleStyle>
    <p:bodyStyle>
      <a:lvl1pPr marL="1946275" indent="-1946275" algn="l" defTabSz="5187950" rtl="0" eaLnBrk="0" fontAlgn="base" hangingPunct="0">
        <a:spcBef>
          <a:spcPct val="20000"/>
        </a:spcBef>
        <a:spcAft>
          <a:spcPct val="0"/>
        </a:spcAft>
        <a:buChar char="•"/>
        <a:defRPr sz="18200">
          <a:solidFill>
            <a:schemeClr val="tx1"/>
          </a:solidFill>
          <a:latin typeface="+mn-lt"/>
          <a:ea typeface="+mn-ea"/>
          <a:cs typeface="+mn-cs"/>
        </a:defRPr>
      </a:lvl1pPr>
      <a:lvl2pPr marL="4213225" indent="-1620838" algn="l" defTabSz="5187950" rtl="0" eaLnBrk="0" fontAlgn="base" hangingPunct="0">
        <a:spcBef>
          <a:spcPct val="20000"/>
        </a:spcBef>
        <a:spcAft>
          <a:spcPct val="0"/>
        </a:spcAft>
        <a:buChar char="–"/>
        <a:defRPr sz="15800">
          <a:solidFill>
            <a:schemeClr val="tx1"/>
          </a:solidFill>
          <a:latin typeface="+mn-lt"/>
        </a:defRPr>
      </a:lvl2pPr>
      <a:lvl3pPr marL="6483350" indent="-1295400" algn="l" defTabSz="5187950" rtl="0" eaLnBrk="0" fontAlgn="base" hangingPunct="0">
        <a:spcBef>
          <a:spcPct val="20000"/>
        </a:spcBef>
        <a:spcAft>
          <a:spcPct val="0"/>
        </a:spcAft>
        <a:buChar char="•"/>
        <a:defRPr sz="13600">
          <a:solidFill>
            <a:schemeClr val="tx1"/>
          </a:solidFill>
          <a:latin typeface="+mn-lt"/>
        </a:defRPr>
      </a:lvl3pPr>
      <a:lvl4pPr marL="9077325" indent="-1296988" algn="l" defTabSz="5187950" rtl="0" eaLnBrk="0" fontAlgn="base" hangingPunct="0">
        <a:spcBef>
          <a:spcPct val="20000"/>
        </a:spcBef>
        <a:spcAft>
          <a:spcPct val="0"/>
        </a:spcAft>
        <a:buChar char="–"/>
        <a:defRPr sz="11300">
          <a:solidFill>
            <a:schemeClr val="tx1"/>
          </a:solidFill>
          <a:latin typeface="+mn-lt"/>
        </a:defRPr>
      </a:lvl4pPr>
      <a:lvl5pPr marL="11671300" indent="-1296988" algn="l" defTabSz="5187950" rtl="0" eaLnBrk="0" fontAlgn="base" hangingPunct="0">
        <a:spcBef>
          <a:spcPct val="20000"/>
        </a:spcBef>
        <a:spcAft>
          <a:spcPct val="0"/>
        </a:spcAft>
        <a:buChar char="»"/>
        <a:defRPr sz="11300">
          <a:solidFill>
            <a:schemeClr val="tx1"/>
          </a:solidFill>
          <a:latin typeface="+mn-lt"/>
        </a:defRPr>
      </a:lvl5pPr>
      <a:lvl6pPr marL="12128500" indent="-1296988" algn="l" defTabSz="5187950" rtl="0" eaLnBrk="0" fontAlgn="base" hangingPunct="0">
        <a:spcBef>
          <a:spcPct val="20000"/>
        </a:spcBef>
        <a:spcAft>
          <a:spcPct val="0"/>
        </a:spcAft>
        <a:buChar char="»"/>
        <a:defRPr sz="11300">
          <a:solidFill>
            <a:schemeClr val="tx1"/>
          </a:solidFill>
          <a:latin typeface="+mn-lt"/>
        </a:defRPr>
      </a:lvl6pPr>
      <a:lvl7pPr marL="12585700" indent="-1296988" algn="l" defTabSz="5187950" rtl="0" eaLnBrk="0" fontAlgn="base" hangingPunct="0">
        <a:spcBef>
          <a:spcPct val="20000"/>
        </a:spcBef>
        <a:spcAft>
          <a:spcPct val="0"/>
        </a:spcAft>
        <a:buChar char="»"/>
        <a:defRPr sz="11300">
          <a:solidFill>
            <a:schemeClr val="tx1"/>
          </a:solidFill>
          <a:latin typeface="+mn-lt"/>
        </a:defRPr>
      </a:lvl7pPr>
      <a:lvl8pPr marL="13042900" indent="-1296988" algn="l" defTabSz="5187950" rtl="0" eaLnBrk="0" fontAlgn="base" hangingPunct="0">
        <a:spcBef>
          <a:spcPct val="20000"/>
        </a:spcBef>
        <a:spcAft>
          <a:spcPct val="0"/>
        </a:spcAft>
        <a:buChar char="»"/>
        <a:defRPr sz="11300">
          <a:solidFill>
            <a:schemeClr val="tx1"/>
          </a:solidFill>
          <a:latin typeface="+mn-lt"/>
        </a:defRPr>
      </a:lvl8pPr>
      <a:lvl9pPr marL="13500100" indent="-1296988" algn="l" defTabSz="5187950" rtl="0" eaLnBrk="0" fontAlgn="base" hangingPunct="0">
        <a:spcBef>
          <a:spcPct val="20000"/>
        </a:spcBef>
        <a:spcAft>
          <a:spcPct val="0"/>
        </a:spcAft>
        <a:buChar char="»"/>
        <a:defRPr sz="11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chart" Target="../charts/chart2.xml"/><Relationship Id="rId2" Type="http://schemas.openxmlformats.org/officeDocument/2006/relationships/slideLayout" Target="../slideLayouts/slideLayout7.xml"/><Relationship Id="rId1" Type="http://schemas.openxmlformats.org/officeDocument/2006/relationships/themeOverride" Target="../theme/themeOverride1.xml"/><Relationship Id="rId6" Type="http://schemas.openxmlformats.org/officeDocument/2006/relationships/chart" Target="../charts/chart1.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Snip and Round Single Corner Rectangle 36">
            <a:extLst>
              <a:ext uri="{C183D7F6-B498-43B3-948B-1728B52AA6E4}">
                <adec:decorative xmlns:adec="http://schemas.microsoft.com/office/drawing/2017/decorative" val="1"/>
              </a:ext>
            </a:extLst>
          </p:cNvPr>
          <p:cNvSpPr/>
          <p:nvPr/>
        </p:nvSpPr>
        <p:spPr bwMode="auto">
          <a:xfrm>
            <a:off x="0" y="20387573"/>
            <a:ext cx="13809663"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3" name="Snip and Round Single Corner Rectangle 42">
            <a:extLst>
              <a:ext uri="{C183D7F6-B498-43B3-948B-1728B52AA6E4}">
                <adec:decorative xmlns:adec="http://schemas.microsoft.com/office/drawing/2017/decorative" val="1"/>
              </a:ext>
            </a:extLst>
          </p:cNvPr>
          <p:cNvSpPr/>
          <p:nvPr/>
        </p:nvSpPr>
        <p:spPr bwMode="auto">
          <a:xfrm>
            <a:off x="0" y="26800050"/>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7" name="Snip and Round Single Corner Rectangle 46">
            <a:extLst>
              <a:ext uri="{C183D7F6-B498-43B3-948B-1728B52AA6E4}">
                <adec:decorative xmlns:adec="http://schemas.microsoft.com/office/drawing/2017/decorative" val="1"/>
              </a:ext>
            </a:extLst>
          </p:cNvPr>
          <p:cNvSpPr/>
          <p:nvPr/>
        </p:nvSpPr>
        <p:spPr bwMode="auto">
          <a:xfrm>
            <a:off x="30091062" y="26289000"/>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6" name="Snip and Round Single Corner Rectangle 45">
            <a:extLst>
              <a:ext uri="{C183D7F6-B498-43B3-948B-1728B52AA6E4}">
                <adec:decorative xmlns:adec="http://schemas.microsoft.com/office/drawing/2017/decorative" val="1"/>
              </a:ext>
            </a:extLst>
          </p:cNvPr>
          <p:cNvSpPr/>
          <p:nvPr/>
        </p:nvSpPr>
        <p:spPr bwMode="auto">
          <a:xfrm>
            <a:off x="30115042" y="16480720"/>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5" name="Snip and Round Single Corner Rectangle 44">
            <a:extLst>
              <a:ext uri="{C183D7F6-B498-43B3-948B-1728B52AA6E4}">
                <adec:decorative xmlns:adec="http://schemas.microsoft.com/office/drawing/2017/decorative" val="1"/>
              </a:ext>
            </a:extLst>
          </p:cNvPr>
          <p:cNvSpPr/>
          <p:nvPr/>
        </p:nvSpPr>
        <p:spPr bwMode="auto">
          <a:xfrm>
            <a:off x="30091062" y="8156829"/>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1" name="Snip and Round Single Corner Rectangle 40">
            <a:extLst>
              <a:ext uri="{C183D7F6-B498-43B3-948B-1728B52AA6E4}">
                <adec:decorative xmlns:adec="http://schemas.microsoft.com/office/drawing/2017/decorative" val="1"/>
              </a:ext>
            </a:extLst>
          </p:cNvPr>
          <p:cNvSpPr/>
          <p:nvPr/>
        </p:nvSpPr>
        <p:spPr bwMode="auto">
          <a:xfrm>
            <a:off x="-19878" y="8153400"/>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098" name="Rectangle 6">
            <a:extLst>
              <a:ext uri="{C183D7F6-B498-43B3-948B-1728B52AA6E4}">
                <adec:decorative xmlns:adec="http://schemas.microsoft.com/office/drawing/2017/decorative" val="1"/>
              </a:ext>
            </a:extLst>
          </p:cNvPr>
          <p:cNvSpPr>
            <a:spLocks noChangeArrowheads="1"/>
          </p:cNvSpPr>
          <p:nvPr/>
        </p:nvSpPr>
        <p:spPr bwMode="auto">
          <a:xfrm>
            <a:off x="14482763" y="7467600"/>
            <a:ext cx="15041562" cy="25450800"/>
          </a:xfrm>
          <a:prstGeom prst="rect">
            <a:avLst/>
          </a:prstGeom>
          <a:solidFill>
            <a:srgbClr val="B9CFD4"/>
          </a:solidFill>
          <a:ln w="76200" algn="ctr">
            <a:solidFill>
              <a:srgbClr val="702E3D"/>
            </a:solidFill>
            <a:round/>
            <a:headEnd/>
            <a:tailEnd/>
          </a:ln>
        </p:spPr>
        <p:txBody>
          <a:bodyPr/>
          <a:lstStyle>
            <a:lvl1pPr defTabSz="1081088">
              <a:defRPr sz="1400">
                <a:solidFill>
                  <a:schemeClr val="tx1"/>
                </a:solidFill>
                <a:latin typeface="Times New Roman" panose="02020603050405020304" pitchFamily="18" charset="0"/>
              </a:defRPr>
            </a:lvl1pPr>
            <a:lvl2pPr marL="742950" indent="-285750" defTabSz="1081088">
              <a:defRPr sz="1400">
                <a:solidFill>
                  <a:schemeClr val="tx1"/>
                </a:solidFill>
                <a:latin typeface="Times New Roman" panose="02020603050405020304" pitchFamily="18" charset="0"/>
              </a:defRPr>
            </a:lvl2pPr>
            <a:lvl3pPr marL="1143000" indent="-228600" defTabSz="1081088">
              <a:defRPr sz="1400">
                <a:solidFill>
                  <a:schemeClr val="tx1"/>
                </a:solidFill>
                <a:latin typeface="Times New Roman" panose="02020603050405020304" pitchFamily="18" charset="0"/>
              </a:defRPr>
            </a:lvl3pPr>
            <a:lvl4pPr marL="1600200" indent="-228600" defTabSz="1081088">
              <a:defRPr sz="1400">
                <a:solidFill>
                  <a:schemeClr val="tx1"/>
                </a:solidFill>
                <a:latin typeface="Times New Roman" panose="02020603050405020304" pitchFamily="18" charset="0"/>
              </a:defRPr>
            </a:lvl4pPr>
            <a:lvl5pPr marL="2057400" indent="-228600" defTabSz="1081088">
              <a:defRPr sz="1400">
                <a:solidFill>
                  <a:schemeClr val="tx1"/>
                </a:solidFill>
                <a:latin typeface="Times New Roman" panose="02020603050405020304" pitchFamily="18" charset="0"/>
              </a:defRPr>
            </a:lvl5pPr>
            <a:lvl6pPr marL="2514600" indent="-228600" defTabSz="1081088"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defTabSz="1081088"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defTabSz="1081088"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defTabSz="1081088" eaLnBrk="0" fontAlgn="base" hangingPunct="0">
              <a:spcBef>
                <a:spcPct val="0"/>
              </a:spcBef>
              <a:spcAft>
                <a:spcPct val="0"/>
              </a:spcAft>
              <a:defRPr sz="1400">
                <a:solidFill>
                  <a:schemeClr val="tx1"/>
                </a:solidFill>
                <a:latin typeface="Times New Roman" panose="02020603050405020304" pitchFamily="18" charset="0"/>
              </a:defRPr>
            </a:lvl9pPr>
          </a:lstStyle>
          <a:p>
            <a:endParaRPr lang="en-US" altLang="en-US"/>
          </a:p>
        </p:txBody>
      </p:sp>
      <p:sp>
        <p:nvSpPr>
          <p:cNvPr id="4099" name="Rectangle 5170">
            <a:extLst>
              <a:ext uri="{C183D7F6-B498-43B3-948B-1728B52AA6E4}">
                <adec:decorative xmlns:adec="http://schemas.microsoft.com/office/drawing/2017/decorative" val="1"/>
              </a:ext>
            </a:extLst>
          </p:cNvPr>
          <p:cNvSpPr>
            <a:spLocks noChangeArrowheads="1"/>
          </p:cNvSpPr>
          <p:nvPr/>
        </p:nvSpPr>
        <p:spPr bwMode="auto">
          <a:xfrm>
            <a:off x="0" y="42863"/>
            <a:ext cx="43891200" cy="7958137"/>
          </a:xfrm>
          <a:prstGeom prst="rect">
            <a:avLst/>
          </a:prstGeom>
          <a:solidFill>
            <a:srgbClr val="668586"/>
          </a:solidFill>
          <a:ln>
            <a:noFill/>
          </a:ln>
          <a:extLst>
            <a:ext uri="{91240B29-F687-4F45-9708-019B960494DF}">
              <a14:hiddenLine xmlns:a14="http://schemas.microsoft.com/office/drawing/2010/main" w="76200">
                <a:solidFill>
                  <a:srgbClr val="000000"/>
                </a:solidFill>
                <a:miter lim="800000"/>
                <a:headEnd/>
                <a:tailEnd/>
              </a14:hiddenLine>
            </a:ext>
          </a:extLst>
        </p:spPr>
        <p:txBody>
          <a:bodyPr wrap="none" anchor="ctr"/>
          <a:lstStyle>
            <a:lvl1pPr>
              <a:spcBef>
                <a:spcPct val="20000"/>
              </a:spcBef>
              <a:buChar char="•"/>
              <a:defRPr sz="18200">
                <a:solidFill>
                  <a:schemeClr val="tx1"/>
                </a:solidFill>
                <a:latin typeface="Times New Roman" panose="02020603050405020304" pitchFamily="18" charset="0"/>
              </a:defRPr>
            </a:lvl1pPr>
            <a:lvl2pPr marL="742950" indent="-285750">
              <a:spcBef>
                <a:spcPct val="20000"/>
              </a:spcBef>
              <a:buChar char="–"/>
              <a:defRPr sz="15800">
                <a:solidFill>
                  <a:schemeClr val="tx1"/>
                </a:solidFill>
                <a:latin typeface="Times New Roman" panose="02020603050405020304" pitchFamily="18" charset="0"/>
              </a:defRPr>
            </a:lvl2pPr>
            <a:lvl3pPr marL="1143000" indent="-228600">
              <a:spcBef>
                <a:spcPct val="20000"/>
              </a:spcBef>
              <a:buChar char="•"/>
              <a:defRPr sz="13600">
                <a:solidFill>
                  <a:schemeClr val="tx1"/>
                </a:solidFill>
                <a:latin typeface="Times New Roman" panose="02020603050405020304" pitchFamily="18" charset="0"/>
              </a:defRPr>
            </a:lvl3pPr>
            <a:lvl4pPr marL="1600200" indent="-228600">
              <a:spcBef>
                <a:spcPct val="20000"/>
              </a:spcBef>
              <a:buChar char="–"/>
              <a:defRPr sz="11300">
                <a:solidFill>
                  <a:schemeClr val="tx1"/>
                </a:solidFill>
                <a:latin typeface="Times New Roman" panose="02020603050405020304" pitchFamily="18" charset="0"/>
              </a:defRPr>
            </a:lvl4pPr>
            <a:lvl5pPr marL="2057400" indent="-228600">
              <a:spcBef>
                <a:spcPct val="20000"/>
              </a:spcBef>
              <a:buChar char="»"/>
              <a:defRPr sz="113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spcBef>
                <a:spcPct val="0"/>
              </a:spcBef>
              <a:buFontTx/>
              <a:buNone/>
            </a:pPr>
            <a:endParaRPr lang="en-US" altLang="en-US" sz="1400"/>
          </a:p>
        </p:txBody>
      </p:sp>
      <p:pic>
        <p:nvPicPr>
          <p:cNvPr id="4112" name="Picture 1" descr="Texas A&amp;M University- San Antonio logo"/>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69900" y="1981200"/>
            <a:ext cx="7491413" cy="408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Rectangle 5"/>
          <p:cNvSpPr>
            <a:spLocks noChangeArrowheads="1"/>
          </p:cNvSpPr>
          <p:nvPr/>
        </p:nvSpPr>
        <p:spPr bwMode="auto">
          <a:xfrm>
            <a:off x="8402638" y="762000"/>
            <a:ext cx="30205362" cy="1798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6939" tIns="52531" rIns="106939" bIns="52531">
            <a:spAutoFit/>
          </a:bodyPr>
          <a:lstStyle>
            <a:lvl1pPr>
              <a:spcBef>
                <a:spcPct val="20000"/>
              </a:spcBef>
              <a:buChar char="•"/>
              <a:defRPr sz="18200">
                <a:solidFill>
                  <a:schemeClr val="tx1"/>
                </a:solidFill>
                <a:latin typeface="Times New Roman" panose="02020603050405020304" pitchFamily="18" charset="0"/>
              </a:defRPr>
            </a:lvl1pPr>
            <a:lvl2pPr marL="742950" indent="-285750">
              <a:spcBef>
                <a:spcPct val="20000"/>
              </a:spcBef>
              <a:buChar char="–"/>
              <a:defRPr sz="15800">
                <a:solidFill>
                  <a:schemeClr val="tx1"/>
                </a:solidFill>
                <a:latin typeface="Times New Roman" panose="02020603050405020304" pitchFamily="18" charset="0"/>
              </a:defRPr>
            </a:lvl2pPr>
            <a:lvl3pPr marL="1143000" indent="-228600">
              <a:spcBef>
                <a:spcPct val="20000"/>
              </a:spcBef>
              <a:buChar char="•"/>
              <a:defRPr sz="13600">
                <a:solidFill>
                  <a:schemeClr val="tx1"/>
                </a:solidFill>
                <a:latin typeface="Times New Roman" panose="02020603050405020304" pitchFamily="18" charset="0"/>
              </a:defRPr>
            </a:lvl3pPr>
            <a:lvl4pPr marL="1600200" indent="-228600">
              <a:spcBef>
                <a:spcPct val="20000"/>
              </a:spcBef>
              <a:buChar char="–"/>
              <a:defRPr sz="11300">
                <a:solidFill>
                  <a:schemeClr val="tx1"/>
                </a:solidFill>
                <a:latin typeface="Times New Roman" panose="02020603050405020304" pitchFamily="18" charset="0"/>
              </a:defRPr>
            </a:lvl4pPr>
            <a:lvl5pPr marL="2057400" indent="-228600">
              <a:spcBef>
                <a:spcPct val="20000"/>
              </a:spcBef>
              <a:buChar char="»"/>
              <a:defRPr sz="113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eaLnBrk="1" hangingPunct="1">
              <a:spcBef>
                <a:spcPct val="0"/>
              </a:spcBef>
              <a:buFontTx/>
              <a:buNone/>
            </a:pPr>
            <a:r>
              <a:rPr lang="en-US" altLang="en-US" sz="11000" dirty="0">
                <a:solidFill>
                  <a:schemeClr val="bg1"/>
                </a:solidFill>
                <a:latin typeface="Oswald" pitchFamily="2" charset="0"/>
              </a:rPr>
              <a:t>Student Example Poster (please replace with your own work)</a:t>
            </a:r>
            <a:endParaRPr lang="en-US" altLang="en-US" sz="11000" b="1" dirty="0">
              <a:solidFill>
                <a:schemeClr val="bg1"/>
              </a:solidFill>
              <a:latin typeface="Oswald" pitchFamily="2" charset="0"/>
            </a:endParaRPr>
          </a:p>
        </p:txBody>
      </p:sp>
      <p:sp>
        <p:nvSpPr>
          <p:cNvPr id="4100" name="Rectangle 3"/>
          <p:cNvSpPr>
            <a:spLocks noChangeArrowheads="1"/>
          </p:cNvSpPr>
          <p:nvPr/>
        </p:nvSpPr>
        <p:spPr bwMode="auto">
          <a:xfrm>
            <a:off x="8402638" y="4616450"/>
            <a:ext cx="23272750" cy="204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6939" tIns="52531" rIns="106939" bIns="52531">
            <a:spAutoFit/>
          </a:bodyPr>
          <a:lstStyle>
            <a:lvl1pPr defTabSz="1058863">
              <a:spcBef>
                <a:spcPct val="20000"/>
              </a:spcBef>
              <a:buChar char="•"/>
              <a:defRPr sz="18200">
                <a:solidFill>
                  <a:schemeClr val="tx1"/>
                </a:solidFill>
                <a:latin typeface="Times New Roman" panose="02020603050405020304" pitchFamily="18" charset="0"/>
              </a:defRPr>
            </a:lvl1pPr>
            <a:lvl2pPr marL="742950" indent="-285750" defTabSz="1058863">
              <a:spcBef>
                <a:spcPct val="20000"/>
              </a:spcBef>
              <a:buChar char="–"/>
              <a:defRPr sz="15800">
                <a:solidFill>
                  <a:schemeClr val="tx1"/>
                </a:solidFill>
                <a:latin typeface="Times New Roman" panose="02020603050405020304" pitchFamily="18" charset="0"/>
              </a:defRPr>
            </a:lvl2pPr>
            <a:lvl3pPr marL="1143000" indent="-228600" defTabSz="1058863">
              <a:spcBef>
                <a:spcPct val="20000"/>
              </a:spcBef>
              <a:buChar char="•"/>
              <a:defRPr sz="13600">
                <a:solidFill>
                  <a:schemeClr val="tx1"/>
                </a:solidFill>
                <a:latin typeface="Times New Roman" panose="02020603050405020304" pitchFamily="18" charset="0"/>
              </a:defRPr>
            </a:lvl3pPr>
            <a:lvl4pPr marL="1600200" indent="-228600" defTabSz="1058863">
              <a:spcBef>
                <a:spcPct val="20000"/>
              </a:spcBef>
              <a:buChar char="–"/>
              <a:defRPr sz="11300">
                <a:solidFill>
                  <a:schemeClr val="tx1"/>
                </a:solidFill>
                <a:latin typeface="Times New Roman" panose="02020603050405020304" pitchFamily="18" charset="0"/>
              </a:defRPr>
            </a:lvl4pPr>
            <a:lvl5pPr marL="2057400" indent="-228600" defTabSz="1058863">
              <a:spcBef>
                <a:spcPct val="20000"/>
              </a:spcBef>
              <a:buChar char="»"/>
              <a:defRPr sz="11300">
                <a:solidFill>
                  <a:schemeClr val="tx1"/>
                </a:solidFill>
                <a:latin typeface="Times New Roman" panose="02020603050405020304" pitchFamily="18" charset="0"/>
              </a:defRPr>
            </a:lvl5pPr>
            <a:lvl6pPr marL="2514600" indent="-228600" defTabSz="1058863"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58863"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58863"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58863"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spcBef>
                <a:spcPct val="0"/>
              </a:spcBef>
              <a:buFontTx/>
              <a:buNone/>
            </a:pPr>
            <a:r>
              <a:rPr lang="en-US" altLang="en-US" sz="7200" dirty="0">
                <a:solidFill>
                  <a:schemeClr val="bg1"/>
                </a:solidFill>
                <a:latin typeface="Oswald" pitchFamily="2" charset="0"/>
              </a:rPr>
              <a:t>Your names here, with affiliation </a:t>
            </a:r>
          </a:p>
          <a:p>
            <a:pPr>
              <a:spcBef>
                <a:spcPct val="0"/>
              </a:spcBef>
              <a:buFontTx/>
              <a:buNone/>
            </a:pPr>
            <a:r>
              <a:rPr lang="en-US" altLang="en-US" sz="5400" dirty="0">
                <a:solidFill>
                  <a:schemeClr val="bg1"/>
                </a:solidFill>
                <a:latin typeface="Oswald" pitchFamily="2" charset="0"/>
              </a:rPr>
              <a:t>Faculty Sponsor: If applicable (SRS posters should have a </a:t>
            </a:r>
            <a:r>
              <a:rPr lang="en-US" altLang="en-US" sz="5400">
                <a:solidFill>
                  <a:schemeClr val="bg1"/>
                </a:solidFill>
                <a:latin typeface="Oswald" pitchFamily="2" charset="0"/>
              </a:rPr>
              <a:t>faculty sponsor)</a:t>
            </a:r>
            <a:endParaRPr lang="en-US" altLang="en-US" sz="5400" dirty="0">
              <a:solidFill>
                <a:schemeClr val="bg1"/>
              </a:solidFill>
              <a:latin typeface="Oswald" pitchFamily="2" charset="0"/>
            </a:endParaRPr>
          </a:p>
        </p:txBody>
      </p:sp>
      <p:pic>
        <p:nvPicPr>
          <p:cNvPr id="1026" name="Picture 2" descr="Jaguar logo">
            <a:extLst>
              <a:ext uri="{FF2B5EF4-FFF2-40B4-BE49-F238E27FC236}">
                <a16:creationId xmlns:a16="http://schemas.microsoft.com/office/drawing/2014/main" id="{7EE65AC6-6312-9A69-8E24-AF28F9F3712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36815" y="1470846"/>
            <a:ext cx="5512960" cy="5858642"/>
          </a:xfrm>
          <a:prstGeom prst="rect">
            <a:avLst/>
          </a:prstGeom>
          <a:noFill/>
          <a:extLst>
            <a:ext uri="{909E8E84-426E-40DD-AFC4-6F175D3DCCD1}">
              <a14:hiddenFill xmlns:a14="http://schemas.microsoft.com/office/drawing/2010/main">
                <a:solidFill>
                  <a:srgbClr val="FFFFFF"/>
                </a:solidFill>
              </a14:hiddenFill>
            </a:ext>
          </a:extLst>
        </p:spPr>
      </p:pic>
      <p:sp>
        <p:nvSpPr>
          <p:cNvPr id="4114" name="TextBox 5"/>
          <p:cNvSpPr txBox="1">
            <a:spLocks noChangeArrowheads="1"/>
          </p:cNvSpPr>
          <p:nvPr/>
        </p:nvSpPr>
        <p:spPr bwMode="auto">
          <a:xfrm>
            <a:off x="2430255" y="8179304"/>
            <a:ext cx="9220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a:solidFill>
                  <a:schemeClr val="bg1"/>
                </a:solidFill>
                <a:latin typeface="Oswald" pitchFamily="2" charset="0"/>
              </a:rPr>
              <a:t>Introduction</a:t>
            </a:r>
          </a:p>
        </p:txBody>
      </p:sp>
      <p:sp>
        <p:nvSpPr>
          <p:cNvPr id="4102" name="Rectangle 50">
            <a:extLst>
              <a:ext uri="{C183D7F6-B498-43B3-948B-1728B52AA6E4}">
                <adec:decorative xmlns:adec="http://schemas.microsoft.com/office/drawing/2017/decorative" val="1"/>
              </a:ext>
            </a:extLst>
          </p:cNvPr>
          <p:cNvSpPr>
            <a:spLocks noChangeArrowheads="1"/>
          </p:cNvSpPr>
          <p:nvPr/>
        </p:nvSpPr>
        <p:spPr bwMode="auto">
          <a:xfrm>
            <a:off x="552450" y="776288"/>
            <a:ext cx="42495788" cy="752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nchor="ctr"/>
          <a:lstStyle>
            <a:lvl1pPr>
              <a:spcBef>
                <a:spcPct val="20000"/>
              </a:spcBef>
              <a:buChar char="•"/>
              <a:defRPr sz="18200">
                <a:solidFill>
                  <a:schemeClr val="tx1"/>
                </a:solidFill>
                <a:latin typeface="Times New Roman" panose="02020603050405020304" pitchFamily="18" charset="0"/>
              </a:defRPr>
            </a:lvl1pPr>
            <a:lvl2pPr marL="742950" indent="-285750">
              <a:spcBef>
                <a:spcPct val="20000"/>
              </a:spcBef>
              <a:buChar char="–"/>
              <a:defRPr sz="15800">
                <a:solidFill>
                  <a:schemeClr val="tx1"/>
                </a:solidFill>
                <a:latin typeface="Times New Roman" panose="02020603050405020304" pitchFamily="18" charset="0"/>
              </a:defRPr>
            </a:lvl2pPr>
            <a:lvl3pPr marL="1143000" indent="-228600">
              <a:spcBef>
                <a:spcPct val="20000"/>
              </a:spcBef>
              <a:buChar char="•"/>
              <a:defRPr sz="13600">
                <a:solidFill>
                  <a:schemeClr val="tx1"/>
                </a:solidFill>
                <a:latin typeface="Times New Roman" panose="02020603050405020304" pitchFamily="18" charset="0"/>
              </a:defRPr>
            </a:lvl3pPr>
            <a:lvl4pPr marL="1600200" indent="-228600">
              <a:spcBef>
                <a:spcPct val="20000"/>
              </a:spcBef>
              <a:buChar char="–"/>
              <a:defRPr sz="11300">
                <a:solidFill>
                  <a:schemeClr val="tx1"/>
                </a:solidFill>
                <a:latin typeface="Times New Roman" panose="02020603050405020304" pitchFamily="18" charset="0"/>
              </a:defRPr>
            </a:lvl4pPr>
            <a:lvl5pPr marL="2057400" indent="-228600">
              <a:spcBef>
                <a:spcPct val="20000"/>
              </a:spcBef>
              <a:buChar char="»"/>
              <a:defRPr sz="113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spcBef>
                <a:spcPct val="0"/>
              </a:spcBef>
              <a:buFontTx/>
              <a:buNone/>
            </a:pPr>
            <a:endParaRPr lang="en-US" altLang="en-US" sz="1400"/>
          </a:p>
        </p:txBody>
      </p:sp>
      <p:sp>
        <p:nvSpPr>
          <p:cNvPr id="4116" name="TextBox 35"/>
          <p:cNvSpPr txBox="1">
            <a:spLocks noChangeArrowheads="1"/>
          </p:cNvSpPr>
          <p:nvPr/>
        </p:nvSpPr>
        <p:spPr bwMode="auto">
          <a:xfrm>
            <a:off x="552450" y="20387573"/>
            <a:ext cx="128555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a:solidFill>
                  <a:schemeClr val="bg1"/>
                </a:solidFill>
                <a:latin typeface="Oswald" pitchFamily="2" charset="0"/>
              </a:rPr>
              <a:t>Hypothesis</a:t>
            </a:r>
          </a:p>
        </p:txBody>
      </p:sp>
      <p:sp>
        <p:nvSpPr>
          <p:cNvPr id="4122" name="TextBox 47"/>
          <p:cNvSpPr txBox="1">
            <a:spLocks noChangeArrowheads="1"/>
          </p:cNvSpPr>
          <p:nvPr/>
        </p:nvSpPr>
        <p:spPr bwMode="auto">
          <a:xfrm>
            <a:off x="2782888" y="26876250"/>
            <a:ext cx="8534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a:solidFill>
                  <a:schemeClr val="bg1"/>
                </a:solidFill>
                <a:latin typeface="Oswald" pitchFamily="2" charset="0"/>
              </a:rPr>
              <a:t>Method</a:t>
            </a:r>
          </a:p>
        </p:txBody>
      </p:sp>
      <p:graphicFrame>
        <p:nvGraphicFramePr>
          <p:cNvPr id="35" name="Chart 34" descr="Table with data"/>
          <p:cNvGraphicFramePr>
            <a:graphicFrameLocks noGrp="1"/>
          </p:cNvGraphicFramePr>
          <p:nvPr>
            <p:extLst>
              <p:ext uri="{D42A27DB-BD31-4B8C-83A1-F6EECF244321}">
                <p14:modId xmlns:p14="http://schemas.microsoft.com/office/powerpoint/2010/main" val="1159913794"/>
              </p:ext>
            </p:extLst>
          </p:nvPr>
        </p:nvGraphicFramePr>
        <p:xfrm>
          <a:off x="17431544" y="25584654"/>
          <a:ext cx="9144000" cy="5486400"/>
        </p:xfrm>
        <a:graphic>
          <a:graphicData uri="http://schemas.openxmlformats.org/drawingml/2006/chart">
            <c:chart xmlns:c="http://schemas.openxmlformats.org/drawingml/2006/chart" xmlns:r="http://schemas.openxmlformats.org/officeDocument/2006/relationships" r:id="rId6"/>
          </a:graphicData>
        </a:graphic>
      </p:graphicFrame>
      <p:sp>
        <p:nvSpPr>
          <p:cNvPr id="4124" name="TextBox 49"/>
          <p:cNvSpPr txBox="1">
            <a:spLocks noChangeArrowheads="1"/>
          </p:cNvSpPr>
          <p:nvPr/>
        </p:nvSpPr>
        <p:spPr bwMode="auto">
          <a:xfrm>
            <a:off x="32754888" y="8253667"/>
            <a:ext cx="85820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dirty="0">
                <a:solidFill>
                  <a:schemeClr val="bg1"/>
                </a:solidFill>
                <a:latin typeface="Oswald" pitchFamily="2" charset="0"/>
              </a:rPr>
              <a:t>Results, cont.</a:t>
            </a:r>
          </a:p>
        </p:txBody>
      </p:sp>
      <p:graphicFrame>
        <p:nvGraphicFramePr>
          <p:cNvPr id="36" name="Chart 35" descr="Table with data"/>
          <p:cNvGraphicFramePr>
            <a:graphicFrameLocks noGrp="1"/>
          </p:cNvGraphicFramePr>
          <p:nvPr>
            <p:extLst>
              <p:ext uri="{D42A27DB-BD31-4B8C-83A1-F6EECF244321}">
                <p14:modId xmlns:p14="http://schemas.microsoft.com/office/powerpoint/2010/main" val="1522830501"/>
              </p:ext>
            </p:extLst>
          </p:nvPr>
        </p:nvGraphicFramePr>
        <p:xfrm>
          <a:off x="32551688" y="9596212"/>
          <a:ext cx="9144000" cy="5486400"/>
        </p:xfrm>
        <a:graphic>
          <a:graphicData uri="http://schemas.openxmlformats.org/drawingml/2006/chart">
            <c:chart xmlns:c="http://schemas.openxmlformats.org/drawingml/2006/chart" xmlns:r="http://schemas.openxmlformats.org/officeDocument/2006/relationships" r:id="rId7"/>
          </a:graphicData>
        </a:graphic>
      </p:graphicFrame>
      <p:sp>
        <p:nvSpPr>
          <p:cNvPr id="4125" name="TextBox 50"/>
          <p:cNvSpPr txBox="1">
            <a:spLocks noChangeArrowheads="1"/>
          </p:cNvSpPr>
          <p:nvPr/>
        </p:nvSpPr>
        <p:spPr bwMode="auto">
          <a:xfrm>
            <a:off x="30434922" y="16499770"/>
            <a:ext cx="131365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a:solidFill>
                  <a:schemeClr val="bg1"/>
                </a:solidFill>
                <a:latin typeface="Oswald" pitchFamily="2" charset="0"/>
              </a:rPr>
              <a:t>Discussion</a:t>
            </a:r>
          </a:p>
        </p:txBody>
      </p:sp>
      <p:sp>
        <p:nvSpPr>
          <p:cNvPr id="4126" name="TextBox 51"/>
          <p:cNvSpPr txBox="1">
            <a:spLocks noChangeArrowheads="1"/>
          </p:cNvSpPr>
          <p:nvPr/>
        </p:nvSpPr>
        <p:spPr bwMode="auto">
          <a:xfrm>
            <a:off x="30784633" y="26396773"/>
            <a:ext cx="12630150"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dirty="0">
                <a:solidFill>
                  <a:schemeClr val="bg1"/>
                </a:solidFill>
                <a:latin typeface="Oswald" pitchFamily="2" charset="0"/>
              </a:rPr>
              <a:t>References</a:t>
            </a:r>
          </a:p>
        </p:txBody>
      </p:sp>
      <p:sp>
        <p:nvSpPr>
          <p:cNvPr id="4103" name="Text Box 1939">
            <a:extLst>
              <a:ext uri="{C183D7F6-B498-43B3-948B-1728B52AA6E4}">
                <adec:decorative xmlns:adec="http://schemas.microsoft.com/office/drawing/2017/decorative" val="1"/>
              </a:ext>
            </a:extLst>
          </p:cNvPr>
          <p:cNvSpPr txBox="1">
            <a:spLocks noChangeArrowheads="1"/>
          </p:cNvSpPr>
          <p:nvPr/>
        </p:nvSpPr>
        <p:spPr bwMode="auto">
          <a:xfrm>
            <a:off x="1176338" y="16633825"/>
            <a:ext cx="21907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8064" tIns="54032" rIns="108064" bIns="54032">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lnSpc>
                <a:spcPct val="110000"/>
              </a:lnSpc>
              <a:spcBef>
                <a:spcPct val="0"/>
              </a:spcBef>
              <a:buFontTx/>
              <a:buNone/>
            </a:pPr>
            <a:endParaRPr lang="en-US" altLang="en-US" sz="1400"/>
          </a:p>
        </p:txBody>
      </p:sp>
      <p:sp>
        <p:nvSpPr>
          <p:cNvPr id="4104" name="Rectangle 4941">
            <a:extLst>
              <a:ext uri="{C183D7F6-B498-43B3-948B-1728B52AA6E4}">
                <adec:decorative xmlns:adec="http://schemas.microsoft.com/office/drawing/2017/decorative" val="1"/>
              </a:ext>
            </a:extLst>
          </p:cNvPr>
          <p:cNvSpPr>
            <a:spLocks noChangeArrowheads="1"/>
          </p:cNvSpPr>
          <p:nvPr/>
        </p:nvSpPr>
        <p:spPr bwMode="auto">
          <a:xfrm>
            <a:off x="50220563" y="2392363"/>
            <a:ext cx="107124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spcBef>
                <a:spcPct val="0"/>
              </a:spcBef>
              <a:buFontTx/>
              <a:buNone/>
            </a:pPr>
            <a:r>
              <a:rPr lang="en-US" altLang="en-US" sz="2600"/>
              <a:t>	</a:t>
            </a:r>
          </a:p>
        </p:txBody>
      </p:sp>
      <p:sp>
        <p:nvSpPr>
          <p:cNvPr id="2056" name="Text Box 5018">
            <a:extLst>
              <a:ext uri="{C183D7F6-B498-43B3-948B-1728B52AA6E4}">
                <adec:decorative xmlns:adec="http://schemas.microsoft.com/office/drawing/2017/decorative" val="1"/>
              </a:ext>
            </a:extLst>
          </p:cNvPr>
          <p:cNvSpPr txBox="1">
            <a:spLocks noChangeArrowheads="1"/>
          </p:cNvSpPr>
          <p:nvPr/>
        </p:nvSpPr>
        <p:spPr bwMode="auto">
          <a:xfrm>
            <a:off x="481804" y="9895862"/>
            <a:ext cx="12996863" cy="10064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eaLnBrk="0" hangingPunct="0">
              <a:spcBef>
                <a:spcPct val="20000"/>
              </a:spcBef>
              <a:buChar char="•"/>
              <a:defRPr sz="18200">
                <a:solidFill>
                  <a:schemeClr val="tx1"/>
                </a:solidFill>
                <a:latin typeface="Times New Roman" pitchFamily="18" charset="0"/>
              </a:defRPr>
            </a:lvl1pPr>
            <a:lvl2pPr marL="742950" indent="-285750" defTabSz="1081088" eaLnBrk="0" hangingPunct="0">
              <a:spcBef>
                <a:spcPct val="20000"/>
              </a:spcBef>
              <a:buChar char="–"/>
              <a:defRPr sz="15800">
                <a:solidFill>
                  <a:schemeClr val="tx1"/>
                </a:solidFill>
                <a:latin typeface="Times New Roman" pitchFamily="18" charset="0"/>
              </a:defRPr>
            </a:lvl2pPr>
            <a:lvl3pPr marL="1143000" indent="-228600" defTabSz="1081088" eaLnBrk="0" hangingPunct="0">
              <a:spcBef>
                <a:spcPct val="20000"/>
              </a:spcBef>
              <a:buChar char="•"/>
              <a:defRPr sz="13600">
                <a:solidFill>
                  <a:schemeClr val="tx1"/>
                </a:solidFill>
                <a:latin typeface="Times New Roman" pitchFamily="18" charset="0"/>
              </a:defRPr>
            </a:lvl3pPr>
            <a:lvl4pPr marL="1600200" indent="-228600" defTabSz="1081088" eaLnBrk="0" hangingPunct="0">
              <a:spcBef>
                <a:spcPct val="20000"/>
              </a:spcBef>
              <a:buChar char="–"/>
              <a:defRPr sz="11300">
                <a:solidFill>
                  <a:schemeClr val="tx1"/>
                </a:solidFill>
                <a:latin typeface="Times New Roman" pitchFamily="18" charset="0"/>
              </a:defRPr>
            </a:lvl4pPr>
            <a:lvl5pPr marL="2057400" indent="-228600" defTabSz="1081088" eaLnBrk="0" hangingPunct="0">
              <a:spcBef>
                <a:spcPct val="20000"/>
              </a:spcBef>
              <a:buChar char="»"/>
              <a:defRPr sz="11300">
                <a:solidFill>
                  <a:schemeClr val="tx1"/>
                </a:solidFill>
                <a:latin typeface="Times New Roman"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itchFamily="18" charset="0"/>
              </a:defRPr>
            </a:lvl9pPr>
          </a:lstStyle>
          <a:p>
            <a:pPr marL="571500" indent="-571500" algn="just" eaLnBrk="1" hangingPunct="1">
              <a:spcBef>
                <a:spcPct val="0"/>
              </a:spcBef>
              <a:defRPr/>
            </a:pPr>
            <a:r>
              <a:rPr lang="en-US" sz="3600" dirty="0">
                <a:latin typeface="Vollkorn Regular" panose="02000503070000020003" pitchFamily="2" charset="0"/>
              </a:rPr>
              <a:t>The social comparison theory states that people look to others in order to develop a self image, often disbelieving their own judgements (</a:t>
            </a:r>
            <a:r>
              <a:rPr lang="en-US" sz="3600" dirty="0" err="1">
                <a:latin typeface="Vollkorn Regular" panose="02000503070000020003" pitchFamily="2" charset="0"/>
              </a:rPr>
              <a:t>Festinger</a:t>
            </a:r>
            <a:r>
              <a:rPr lang="en-US" sz="3600" dirty="0">
                <a:latin typeface="Vollkorn Regular" panose="02000503070000020003" pitchFamily="2" charset="0"/>
              </a:rPr>
              <a:t>, 1954). </a:t>
            </a:r>
          </a:p>
          <a:p>
            <a:pPr marL="571500" indent="-571500" algn="just" eaLnBrk="1" hangingPunct="1">
              <a:spcBef>
                <a:spcPct val="0"/>
              </a:spcBef>
              <a:defRPr/>
            </a:pPr>
            <a:r>
              <a:rPr lang="en-US" sz="3600" dirty="0">
                <a:latin typeface="Vollkorn Regular" panose="02000503070000020003" pitchFamily="2" charset="0"/>
              </a:rPr>
              <a:t>Social media use has grown exponentially since Facebook was founded in 2004; Facebook has more than 1.86 billion monthly active users (“Facebook company info,” 2016).</a:t>
            </a:r>
            <a:endParaRPr lang="en-US" altLang="en-US" sz="3600" dirty="0">
              <a:latin typeface="Vollkorn Regular" panose="02000503070000020003" pitchFamily="2" charset="0"/>
            </a:endParaRPr>
          </a:p>
          <a:p>
            <a:pPr marL="571500" indent="-571500" algn="just" eaLnBrk="1" hangingPunct="1">
              <a:spcBef>
                <a:spcPct val="0"/>
              </a:spcBef>
              <a:defRPr/>
            </a:pPr>
            <a:r>
              <a:rPr lang="en-US" altLang="en-US" sz="3600" dirty="0">
                <a:latin typeface="Vollkorn Regular" panose="02000503070000020003" pitchFamily="2" charset="0"/>
              </a:rPr>
              <a:t>Lonelier individuals seem to experience more of a positive affect from social media when it comes to receiving “likes” and “comments” on their social media posts (</a:t>
            </a:r>
            <a:r>
              <a:rPr lang="en-US" sz="3600" dirty="0">
                <a:latin typeface="Vollkorn Regular" panose="02000503070000020003" pitchFamily="2" charset="0"/>
              </a:rPr>
              <a:t>Burke, Marlow, &amp; Lento, 2010). </a:t>
            </a:r>
            <a:endParaRPr lang="en-US" altLang="en-US" sz="3600" dirty="0">
              <a:latin typeface="Vollkorn Regular" panose="02000503070000020003" pitchFamily="2" charset="0"/>
            </a:endParaRPr>
          </a:p>
          <a:p>
            <a:pPr marL="571500" indent="-571500" algn="just" eaLnBrk="1" hangingPunct="1">
              <a:spcBef>
                <a:spcPct val="0"/>
              </a:spcBef>
              <a:defRPr/>
            </a:pPr>
            <a:r>
              <a:rPr lang="nl-NL" altLang="en-US" sz="3600" dirty="0">
                <a:latin typeface="Vollkorn Regular" panose="02000503070000020003" pitchFamily="2" charset="0"/>
              </a:rPr>
              <a:t>Researchers Stephanie Tobin and Pitchaya Chulpaiboon, found that getting more “likes” and “comments” on posts led to individuals posting more, showing that feedback on social media is postively associated with a sense of belonging (2016).</a:t>
            </a:r>
          </a:p>
          <a:p>
            <a:pPr marL="571500" indent="-571500" algn="just" eaLnBrk="1" hangingPunct="1">
              <a:spcBef>
                <a:spcPct val="0"/>
              </a:spcBef>
              <a:defRPr/>
            </a:pPr>
            <a:r>
              <a:rPr lang="nl-NL" altLang="en-US" sz="3600" dirty="0">
                <a:latin typeface="Vollkorn Regular" panose="02000503070000020003" pitchFamily="2" charset="0"/>
              </a:rPr>
              <a:t>Other research has shown that an increase in social comparison frequency leads to an increase in negative emtotions (Lee, 2014).</a:t>
            </a:r>
            <a:endParaRPr lang="en-US" altLang="en-US" sz="3600" dirty="0">
              <a:latin typeface="Vollkorn Regular" panose="02000503070000020003" pitchFamily="2" charset="0"/>
            </a:endParaRPr>
          </a:p>
        </p:txBody>
      </p:sp>
      <p:sp>
        <p:nvSpPr>
          <p:cNvPr id="4106" name="Text Box 5156">
            <a:extLst>
              <a:ext uri="{C183D7F6-B498-43B3-948B-1728B52AA6E4}">
                <adec:decorative xmlns:adec="http://schemas.microsoft.com/office/drawing/2017/decorative" val="1"/>
              </a:ext>
            </a:extLst>
          </p:cNvPr>
          <p:cNvSpPr txBox="1">
            <a:spLocks noChangeArrowheads="1"/>
          </p:cNvSpPr>
          <p:nvPr/>
        </p:nvSpPr>
        <p:spPr bwMode="auto">
          <a:xfrm>
            <a:off x="514349" y="22097725"/>
            <a:ext cx="12931775"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lgn="just">
              <a:spcBef>
                <a:spcPct val="0"/>
              </a:spcBef>
              <a:buFontTx/>
              <a:buNone/>
            </a:pPr>
            <a:r>
              <a:rPr lang="en-US" altLang="en-US" sz="3600" dirty="0">
                <a:latin typeface="Vollkorn Regular" pitchFamily="2" charset="0"/>
              </a:rPr>
              <a:t>We predicted that participants that viewed the privileged social media posts will score lower on the SWLS than participants that were shown neutral posts. </a:t>
            </a:r>
          </a:p>
          <a:p>
            <a:pPr algn="just">
              <a:spcBef>
                <a:spcPct val="0"/>
              </a:spcBef>
              <a:buFontTx/>
              <a:buNone/>
            </a:pPr>
            <a:endParaRPr lang="en-US" altLang="en-US" sz="3600" dirty="0">
              <a:latin typeface="Vollkorn Regular" pitchFamily="2" charset="0"/>
            </a:endParaRPr>
          </a:p>
          <a:p>
            <a:pPr algn="just">
              <a:spcBef>
                <a:spcPct val="0"/>
              </a:spcBef>
              <a:buFontTx/>
              <a:buNone/>
            </a:pPr>
            <a:r>
              <a:rPr lang="en-US" altLang="en-US" sz="3600" dirty="0">
                <a:latin typeface="Vollkorn Regular" pitchFamily="2" charset="0"/>
              </a:rPr>
              <a:t>We also predicted there will be a relationship in the scores on the Life Satisfaction Scale and Social Comparison Orientation Scale.</a:t>
            </a:r>
          </a:p>
        </p:txBody>
      </p:sp>
      <p:sp>
        <p:nvSpPr>
          <p:cNvPr id="4107" name="Text Box 5176">
            <a:extLst>
              <a:ext uri="{C183D7F6-B498-43B3-948B-1728B52AA6E4}">
                <adec:decorative xmlns:adec="http://schemas.microsoft.com/office/drawing/2017/decorative" val="1"/>
              </a:ext>
            </a:extLst>
          </p:cNvPr>
          <p:cNvSpPr txBox="1">
            <a:spLocks noChangeArrowheads="1"/>
          </p:cNvSpPr>
          <p:nvPr/>
        </p:nvSpPr>
        <p:spPr bwMode="auto">
          <a:xfrm>
            <a:off x="15334456" y="9804531"/>
            <a:ext cx="12931775" cy="11172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eaLnBrk="1" hangingPunct="1">
              <a:spcBef>
                <a:spcPct val="0"/>
              </a:spcBef>
              <a:buFontTx/>
              <a:buNone/>
              <a:defRPr/>
            </a:pPr>
            <a:r>
              <a:rPr lang="en-US" altLang="en-US" sz="3600" b="1" dirty="0">
                <a:latin typeface="Vollkorn Regular" panose="02000503070000020003" pitchFamily="2" charset="0"/>
              </a:rPr>
              <a:t>Measures:</a:t>
            </a:r>
          </a:p>
          <a:p>
            <a:pPr marL="571500" indent="-571500" eaLnBrk="1" hangingPunct="1">
              <a:spcBef>
                <a:spcPct val="0"/>
              </a:spcBef>
              <a:defRPr/>
            </a:pPr>
            <a:r>
              <a:rPr lang="en-US" altLang="en-US" sz="3600" dirty="0">
                <a:latin typeface="Vollkorn Regular" panose="02000503070000020003" pitchFamily="2" charset="0"/>
              </a:rPr>
              <a:t>The Satisfaction with Life Scale (SWLS) was used to determine whether participant life satisfaction was affected by viewing image stimuli (</a:t>
            </a:r>
            <a:r>
              <a:rPr lang="en-US" altLang="en-US" sz="3600" dirty="0" err="1">
                <a:latin typeface="Vollkorn Regular" panose="02000503070000020003" pitchFamily="2" charset="0"/>
              </a:rPr>
              <a:t>Diener</a:t>
            </a:r>
            <a:r>
              <a:rPr lang="en-US" altLang="en-US" sz="3600" dirty="0">
                <a:latin typeface="Vollkorn Regular" panose="02000503070000020003" pitchFamily="2" charset="0"/>
              </a:rPr>
              <a:t>, Emmons, Larsen, &amp; Griffin, 1985).</a:t>
            </a:r>
          </a:p>
          <a:p>
            <a:pPr marL="571500" indent="-571500" eaLnBrk="1" hangingPunct="1">
              <a:spcBef>
                <a:spcPct val="0"/>
              </a:spcBef>
              <a:defRPr/>
            </a:pPr>
            <a:r>
              <a:rPr lang="en-US" altLang="en-US" sz="3600" dirty="0">
                <a:latin typeface="Vollkorn Regular" panose="02000503070000020003" pitchFamily="2" charset="0"/>
              </a:rPr>
              <a:t>The Scale for Social Comparison Orientation (SSCO) was used to identify how strongly participants compared themselves to others after viewing image stimuli (Gibbons &amp; </a:t>
            </a:r>
            <a:r>
              <a:rPr lang="en-US" altLang="en-US" sz="3600" dirty="0" err="1">
                <a:latin typeface="Vollkorn Regular" panose="02000503070000020003" pitchFamily="2" charset="0"/>
              </a:rPr>
              <a:t>Buunk</a:t>
            </a:r>
            <a:r>
              <a:rPr lang="en-US" altLang="en-US" sz="3600" dirty="0">
                <a:latin typeface="Vollkorn Regular" panose="02000503070000020003" pitchFamily="2" charset="0"/>
              </a:rPr>
              <a:t>, 1999).</a:t>
            </a:r>
          </a:p>
          <a:p>
            <a:pPr eaLnBrk="1" hangingPunct="1">
              <a:spcBef>
                <a:spcPct val="0"/>
              </a:spcBef>
              <a:buFontTx/>
              <a:buNone/>
              <a:defRPr/>
            </a:pPr>
            <a:endParaRPr lang="en-US" altLang="en-US" sz="3600" b="1" dirty="0">
              <a:latin typeface="Vollkorn Regular" panose="02000503070000020003" pitchFamily="2" charset="0"/>
            </a:endParaRPr>
          </a:p>
          <a:p>
            <a:pPr eaLnBrk="1" hangingPunct="1">
              <a:spcBef>
                <a:spcPct val="0"/>
              </a:spcBef>
              <a:buFontTx/>
              <a:buNone/>
              <a:defRPr/>
            </a:pPr>
            <a:r>
              <a:rPr lang="en-US" altLang="en-US" sz="3600" b="1" dirty="0">
                <a:latin typeface="Vollkorn Regular" panose="02000503070000020003" pitchFamily="2" charset="0"/>
              </a:rPr>
              <a:t>Procedure:</a:t>
            </a:r>
          </a:p>
          <a:p>
            <a:pPr marL="571500" indent="-571500">
              <a:spcBef>
                <a:spcPct val="0"/>
              </a:spcBef>
              <a:defRPr/>
            </a:pPr>
            <a:r>
              <a:rPr lang="en-US" altLang="en-US" sz="3600" dirty="0">
                <a:latin typeface="Vollkorn Regular" panose="02000503070000020003" pitchFamily="2" charset="0"/>
              </a:rPr>
              <a:t>Participants were randomly assigned to either the control group or experimental group.</a:t>
            </a:r>
          </a:p>
          <a:p>
            <a:pPr marL="571500" indent="-571500">
              <a:spcBef>
                <a:spcPct val="0"/>
              </a:spcBef>
              <a:defRPr/>
            </a:pPr>
            <a:r>
              <a:rPr lang="en-US" altLang="en-US" sz="3600" dirty="0">
                <a:latin typeface="Vollkorn Regular" panose="02000503070000020003" pitchFamily="2" charset="0"/>
              </a:rPr>
              <a:t>Participants viewed image stimuli that depicted neutral social media posts or privileged social media posts (Instagram, Facebook).</a:t>
            </a:r>
          </a:p>
          <a:p>
            <a:pPr marL="571500" indent="-571500">
              <a:spcBef>
                <a:spcPct val="0"/>
              </a:spcBef>
              <a:defRPr/>
            </a:pPr>
            <a:r>
              <a:rPr lang="en-US" altLang="en-US" sz="3600" dirty="0">
                <a:latin typeface="Vollkorn Regular" panose="02000503070000020003" pitchFamily="2" charset="0"/>
              </a:rPr>
              <a:t>Participants answered questions belonging to several scales, including the SWLS and SSCO.</a:t>
            </a:r>
          </a:p>
          <a:p>
            <a:pPr marL="571500" indent="-571500">
              <a:spcBef>
                <a:spcPct val="0"/>
              </a:spcBef>
              <a:defRPr/>
            </a:pPr>
            <a:r>
              <a:rPr lang="en-US" altLang="en-US" sz="3600" dirty="0">
                <a:latin typeface="Vollkorn Regular" panose="02000503070000020003" pitchFamily="2" charset="0"/>
              </a:rPr>
              <a:t>Participants filled out demographic information.</a:t>
            </a:r>
          </a:p>
          <a:p>
            <a:pPr marL="571500" indent="-571500">
              <a:spcBef>
                <a:spcPct val="0"/>
              </a:spcBef>
              <a:defRPr/>
            </a:pPr>
            <a:r>
              <a:rPr lang="en-US" altLang="en-US" sz="3600" dirty="0">
                <a:latin typeface="Vollkorn Regular" panose="02000503070000020003" pitchFamily="2" charset="0"/>
              </a:rPr>
              <a:t>Participants were debriefed upon study completion.</a:t>
            </a:r>
          </a:p>
        </p:txBody>
      </p:sp>
      <p:sp>
        <p:nvSpPr>
          <p:cNvPr id="4109" name="Text Box 5201">
            <a:extLst>
              <a:ext uri="{C183D7F6-B498-43B3-948B-1728B52AA6E4}">
                <adec:decorative xmlns:adec="http://schemas.microsoft.com/office/drawing/2017/decorative" val="1"/>
              </a:ext>
            </a:extLst>
          </p:cNvPr>
          <p:cNvSpPr txBox="1">
            <a:spLocks noChangeArrowheads="1"/>
          </p:cNvSpPr>
          <p:nvPr/>
        </p:nvSpPr>
        <p:spPr bwMode="auto">
          <a:xfrm>
            <a:off x="30753217" y="17984083"/>
            <a:ext cx="12485688" cy="7848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eaLnBrk="1" hangingPunct="1">
              <a:spcBef>
                <a:spcPct val="0"/>
              </a:spcBef>
              <a:buFontTx/>
              <a:buNone/>
            </a:pPr>
            <a:r>
              <a:rPr lang="en-US" altLang="en-US" sz="3600" dirty="0">
                <a:latin typeface="Vollkorn Regular" pitchFamily="2" charset="0"/>
              </a:rPr>
              <a:t>Researchers discovered significance in the type of social media posts on the scores for life satisfaction and social comparison orientation. We failed to reject the null hypothesis, there was no significant correlation between the scores on the SWLS and the SSCO in relation to the type of social media post shown. However, we did find supporting evidence that affluent social media posts have a slight negative influence on the SWLS. Affluent social media posts may also raise scores on the SSCO.</a:t>
            </a:r>
          </a:p>
          <a:p>
            <a:pPr eaLnBrk="1" hangingPunct="1">
              <a:spcBef>
                <a:spcPct val="0"/>
              </a:spcBef>
              <a:buFontTx/>
              <a:buNone/>
            </a:pPr>
            <a:endParaRPr lang="en-US" altLang="en-US" sz="3600" dirty="0">
              <a:latin typeface="Vollkorn Regular" pitchFamily="2" charset="0"/>
            </a:endParaRPr>
          </a:p>
          <a:p>
            <a:pPr eaLnBrk="1" hangingPunct="1">
              <a:spcBef>
                <a:spcPct val="0"/>
              </a:spcBef>
              <a:buFontTx/>
              <a:buNone/>
            </a:pPr>
            <a:r>
              <a:rPr lang="en-US" altLang="en-US" sz="3600" dirty="0">
                <a:latin typeface="Vollkorn Regular" pitchFamily="2" charset="0"/>
              </a:rPr>
              <a:t>In the future, we would like to increase our sample size and diversify our sampling to include more male participants. We would also like to include posts with text, in addition to the images, in order to more accurately replicate the real world.</a:t>
            </a:r>
          </a:p>
        </p:txBody>
      </p:sp>
      <p:sp>
        <p:nvSpPr>
          <p:cNvPr id="4110" name="TextBox 36">
            <a:extLst>
              <a:ext uri="{C183D7F6-B498-43B3-948B-1728B52AA6E4}">
                <adec:decorative xmlns:adec="http://schemas.microsoft.com/office/drawing/2017/decorative" val="1"/>
              </a:ext>
            </a:extLst>
          </p:cNvPr>
          <p:cNvSpPr txBox="1">
            <a:spLocks noChangeArrowheads="1"/>
          </p:cNvSpPr>
          <p:nvPr/>
        </p:nvSpPr>
        <p:spPr bwMode="auto">
          <a:xfrm>
            <a:off x="30045025" y="9372600"/>
            <a:ext cx="126047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18200">
                <a:solidFill>
                  <a:schemeClr val="tx1"/>
                </a:solidFill>
                <a:latin typeface="Times New Roman" panose="02020603050405020304" pitchFamily="18" charset="0"/>
              </a:defRPr>
            </a:lvl1pPr>
            <a:lvl2pPr marL="742950" indent="-285750">
              <a:spcBef>
                <a:spcPct val="20000"/>
              </a:spcBef>
              <a:buChar char="–"/>
              <a:defRPr sz="15800">
                <a:solidFill>
                  <a:schemeClr val="tx1"/>
                </a:solidFill>
                <a:latin typeface="Times New Roman" panose="02020603050405020304" pitchFamily="18" charset="0"/>
              </a:defRPr>
            </a:lvl2pPr>
            <a:lvl3pPr marL="1143000" indent="-228600">
              <a:spcBef>
                <a:spcPct val="20000"/>
              </a:spcBef>
              <a:buChar char="•"/>
              <a:defRPr sz="13600">
                <a:solidFill>
                  <a:schemeClr val="tx1"/>
                </a:solidFill>
                <a:latin typeface="Times New Roman" panose="02020603050405020304" pitchFamily="18" charset="0"/>
              </a:defRPr>
            </a:lvl3pPr>
            <a:lvl4pPr marL="1600200" indent="-228600">
              <a:spcBef>
                <a:spcPct val="20000"/>
              </a:spcBef>
              <a:buChar char="–"/>
              <a:defRPr sz="11300">
                <a:solidFill>
                  <a:schemeClr val="tx1"/>
                </a:solidFill>
                <a:latin typeface="Times New Roman" panose="02020603050405020304" pitchFamily="18" charset="0"/>
              </a:defRPr>
            </a:lvl4pPr>
            <a:lvl5pPr marL="2057400" indent="-228600">
              <a:spcBef>
                <a:spcPct val="20000"/>
              </a:spcBef>
              <a:buChar char="»"/>
              <a:defRPr sz="113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eaLnBrk="1" hangingPunct="1">
              <a:spcBef>
                <a:spcPct val="0"/>
              </a:spcBef>
              <a:buFontTx/>
              <a:buNone/>
            </a:pPr>
            <a:r>
              <a:rPr lang="en-US" altLang="en-US" sz="3200">
                <a:latin typeface="Rockwell" panose="02060603020205020403" pitchFamily="18" charset="0"/>
              </a:rPr>
              <a:t>		</a:t>
            </a:r>
          </a:p>
        </p:txBody>
      </p:sp>
      <p:sp>
        <p:nvSpPr>
          <p:cNvPr id="4111" name="TextBox 1">
            <a:extLst>
              <a:ext uri="{C183D7F6-B498-43B3-948B-1728B52AA6E4}">
                <adec:decorative xmlns:adec="http://schemas.microsoft.com/office/drawing/2017/decorative" val="1"/>
              </a:ext>
            </a:extLst>
          </p:cNvPr>
          <p:cNvSpPr txBox="1">
            <a:spLocks noChangeArrowheads="1"/>
          </p:cNvSpPr>
          <p:nvPr/>
        </p:nvSpPr>
        <p:spPr bwMode="auto">
          <a:xfrm>
            <a:off x="30775275" y="27813000"/>
            <a:ext cx="12630150"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18200">
                <a:solidFill>
                  <a:schemeClr val="tx1"/>
                </a:solidFill>
                <a:latin typeface="Times New Roman" panose="02020603050405020304" pitchFamily="18" charset="0"/>
              </a:defRPr>
            </a:lvl1pPr>
            <a:lvl2pPr marL="742950" indent="-285750">
              <a:spcBef>
                <a:spcPct val="20000"/>
              </a:spcBef>
              <a:buChar char="–"/>
              <a:defRPr sz="15800">
                <a:solidFill>
                  <a:schemeClr val="tx1"/>
                </a:solidFill>
                <a:latin typeface="Times New Roman" panose="02020603050405020304" pitchFamily="18" charset="0"/>
              </a:defRPr>
            </a:lvl2pPr>
            <a:lvl3pPr marL="1143000" indent="-228600">
              <a:spcBef>
                <a:spcPct val="20000"/>
              </a:spcBef>
              <a:buChar char="•"/>
              <a:defRPr sz="13600">
                <a:solidFill>
                  <a:schemeClr val="tx1"/>
                </a:solidFill>
                <a:latin typeface="Times New Roman" panose="02020603050405020304" pitchFamily="18" charset="0"/>
              </a:defRPr>
            </a:lvl3pPr>
            <a:lvl4pPr marL="1600200" indent="-228600">
              <a:spcBef>
                <a:spcPct val="20000"/>
              </a:spcBef>
              <a:buChar char="–"/>
              <a:defRPr sz="11300">
                <a:solidFill>
                  <a:schemeClr val="tx1"/>
                </a:solidFill>
                <a:latin typeface="Times New Roman" panose="02020603050405020304" pitchFamily="18" charset="0"/>
              </a:defRPr>
            </a:lvl4pPr>
            <a:lvl5pPr marL="2057400" indent="-228600">
              <a:spcBef>
                <a:spcPct val="20000"/>
              </a:spcBef>
              <a:buChar char="»"/>
              <a:defRPr sz="113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marL="463550" indent="-463550">
              <a:buNone/>
            </a:pPr>
            <a:r>
              <a:rPr lang="en-US" sz="2000" dirty="0"/>
              <a:t>Burke, M., Marlow, C., &amp; Lento, T. (2010). Social network activity and social well-being. </a:t>
            </a:r>
            <a:r>
              <a:rPr lang="en-US" sz="2000" i="1" dirty="0"/>
              <a:t>Proceedings of the 28th International Conference on Human Factors in Computing Systems</a:t>
            </a:r>
            <a:r>
              <a:rPr lang="en-US" sz="2000" dirty="0"/>
              <a:t>. doi:10.1145/1753326.1753613</a:t>
            </a:r>
          </a:p>
          <a:p>
            <a:pPr marL="463550" indent="-463550">
              <a:buNone/>
            </a:pPr>
            <a:r>
              <a:rPr lang="en-US" sz="2000" dirty="0" err="1"/>
              <a:t>Diener</a:t>
            </a:r>
            <a:r>
              <a:rPr lang="en-US" sz="2000" dirty="0"/>
              <a:t>, E., Emmons, R. A., Larsen, R. J., &amp; Griffin, S. (1985). The satisfaction with life scale. </a:t>
            </a:r>
            <a:r>
              <a:rPr lang="en-US" sz="2000" i="1" dirty="0"/>
              <a:t>Journal of Personality Assessment</a:t>
            </a:r>
            <a:r>
              <a:rPr lang="en-US" sz="2000" dirty="0"/>
              <a:t>, </a:t>
            </a:r>
            <a:r>
              <a:rPr lang="en-US" sz="2000" i="1" dirty="0"/>
              <a:t>49</a:t>
            </a:r>
            <a:r>
              <a:rPr lang="en-US" sz="2000" dirty="0"/>
              <a:t>(1), 71-75. doi:10.1207/s15327752jpa4901_13</a:t>
            </a:r>
          </a:p>
          <a:p>
            <a:pPr marL="463550" indent="-463550">
              <a:buNone/>
            </a:pPr>
            <a:r>
              <a:rPr lang="en-US" sz="2000" dirty="0"/>
              <a:t>Facebook. (2016). Facebook company info. Retrieved from https://newsroom.fb.com/company-info/</a:t>
            </a:r>
          </a:p>
          <a:p>
            <a:pPr marL="463550" indent="-463550">
              <a:buNone/>
            </a:pPr>
            <a:r>
              <a:rPr lang="en-US" sz="2000" dirty="0" err="1"/>
              <a:t>Festinger</a:t>
            </a:r>
            <a:r>
              <a:rPr lang="en-US" sz="2000" dirty="0"/>
              <a:t>, L. (1954). A Theory of social comparison processes. </a:t>
            </a:r>
            <a:r>
              <a:rPr lang="en-US" sz="2000" i="1" dirty="0"/>
              <a:t>Human Relations</a:t>
            </a:r>
            <a:r>
              <a:rPr lang="en-US" sz="2000" dirty="0"/>
              <a:t>, </a:t>
            </a:r>
            <a:r>
              <a:rPr lang="en-US" sz="2000" i="1" dirty="0"/>
              <a:t>7</a:t>
            </a:r>
            <a:r>
              <a:rPr lang="en-US" sz="2000" dirty="0"/>
              <a:t>(2), 117-140. doi:10.1177/001872675400700202</a:t>
            </a:r>
          </a:p>
          <a:p>
            <a:pPr marL="463550" indent="-463550">
              <a:buNone/>
            </a:pPr>
            <a:r>
              <a:rPr lang="en-US" sz="2000" dirty="0"/>
              <a:t>Gibbons, F. X., &amp; </a:t>
            </a:r>
            <a:r>
              <a:rPr lang="en-US" sz="2000" dirty="0" err="1"/>
              <a:t>Buunk</a:t>
            </a:r>
            <a:r>
              <a:rPr lang="en-US" sz="2000" dirty="0"/>
              <a:t>, B. P. (1999). Individual differences in social comparison: Development of a scale of social comparison orientation. </a:t>
            </a:r>
            <a:r>
              <a:rPr lang="en-US" sz="2000" i="1" dirty="0"/>
              <a:t>Journal of Personality and Social Psychology</a:t>
            </a:r>
            <a:r>
              <a:rPr lang="en-US" sz="2000" dirty="0"/>
              <a:t>, </a:t>
            </a:r>
            <a:r>
              <a:rPr lang="en-US" sz="2000" i="1" dirty="0"/>
              <a:t>76</a:t>
            </a:r>
            <a:r>
              <a:rPr lang="en-US" sz="2000" dirty="0"/>
              <a:t>(1), 129-142. doi:10.1037/0022-3514.76.1.129</a:t>
            </a:r>
          </a:p>
          <a:p>
            <a:pPr marL="463550" indent="-463550">
              <a:buNone/>
            </a:pPr>
            <a:r>
              <a:rPr lang="en-US" sz="2000" dirty="0"/>
              <a:t>Lee, S. Y. (2014). How do people compare themselves with others on social network sites?: The case of Facebook. </a:t>
            </a:r>
            <a:r>
              <a:rPr lang="en-US" sz="2000" i="1" dirty="0"/>
              <a:t>Computers in Human Behavior, 32, </a:t>
            </a:r>
            <a:r>
              <a:rPr lang="en-US" sz="2000" dirty="0"/>
              <a:t>253-260. doi:10.1016/j.chb.2013.12.009</a:t>
            </a:r>
          </a:p>
          <a:p>
            <a:pPr marL="463550" indent="-463550">
              <a:buNone/>
            </a:pPr>
            <a:r>
              <a:rPr lang="en-US" sz="2000" dirty="0"/>
              <a:t>Tobin, S. J., &amp; </a:t>
            </a:r>
            <a:r>
              <a:rPr lang="en-US" sz="2000" dirty="0" err="1"/>
              <a:t>Chulpaiboon</a:t>
            </a:r>
            <a:r>
              <a:rPr lang="en-US" sz="2000" dirty="0"/>
              <a:t>, P. (2016). The role of social connection in satisfaction with Instagram photographs. </a:t>
            </a:r>
            <a:r>
              <a:rPr lang="en-US" sz="2000" i="1" dirty="0"/>
              <a:t>Translational Issues in Psychological Science</a:t>
            </a:r>
            <a:r>
              <a:rPr lang="en-US" sz="2000" dirty="0"/>
              <a:t>, </a:t>
            </a:r>
            <a:r>
              <a:rPr lang="en-US" sz="2000" i="1" dirty="0"/>
              <a:t>2</a:t>
            </a:r>
            <a:r>
              <a:rPr lang="en-US" sz="2000" dirty="0"/>
              <a:t>(3), 303-312. doi:10.1037/tps0000084</a:t>
            </a:r>
          </a:p>
        </p:txBody>
      </p:sp>
      <p:sp>
        <p:nvSpPr>
          <p:cNvPr id="44" name="Snip and Round Single Corner Rectangle 43">
            <a:extLst>
              <a:ext uri="{C183D7F6-B498-43B3-948B-1728B52AA6E4}">
                <adec:decorative xmlns:adec="http://schemas.microsoft.com/office/drawing/2017/decorative" val="1"/>
              </a:ext>
            </a:extLst>
          </p:cNvPr>
          <p:cNvSpPr/>
          <p:nvPr/>
        </p:nvSpPr>
        <p:spPr bwMode="auto">
          <a:xfrm>
            <a:off x="15334456" y="21781682"/>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dirty="0"/>
          </a:p>
        </p:txBody>
      </p:sp>
      <p:sp>
        <p:nvSpPr>
          <p:cNvPr id="38" name="Text Box 5180">
            <a:extLst>
              <a:ext uri="{C183D7F6-B498-43B3-948B-1728B52AA6E4}">
                <adec:decorative xmlns:adec="http://schemas.microsoft.com/office/drawing/2017/decorative" val="1"/>
              </a:ext>
            </a:extLst>
          </p:cNvPr>
          <p:cNvSpPr txBox="1">
            <a:spLocks noChangeArrowheads="1"/>
          </p:cNvSpPr>
          <p:nvPr/>
        </p:nvSpPr>
        <p:spPr bwMode="auto">
          <a:xfrm>
            <a:off x="15856744" y="23479692"/>
            <a:ext cx="12485688"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lgn="just">
              <a:spcBef>
                <a:spcPct val="0"/>
              </a:spcBef>
              <a:buFontTx/>
              <a:buNone/>
            </a:pPr>
            <a:r>
              <a:rPr lang="en-US" altLang="en-US" sz="3600" dirty="0">
                <a:latin typeface="Vollkorn Regular" pitchFamily="2" charset="0"/>
              </a:rPr>
              <a:t>An independent samples t-test was conducted to compare the performance on the SWLS and the SSCO after viewing either neutral or privileged social media posts. </a:t>
            </a:r>
          </a:p>
        </p:txBody>
      </p:sp>
      <p:sp>
        <p:nvSpPr>
          <p:cNvPr id="3" name="Rectangle 2">
            <a:extLst>
              <a:ext uri="{C183D7F6-B498-43B3-948B-1728B52AA6E4}">
                <adec:decorative xmlns:adec="http://schemas.microsoft.com/office/drawing/2017/decorative" val="1"/>
              </a:ext>
            </a:extLst>
          </p:cNvPr>
          <p:cNvSpPr/>
          <p:nvPr/>
        </p:nvSpPr>
        <p:spPr>
          <a:xfrm>
            <a:off x="30686375" y="15174461"/>
            <a:ext cx="12807950" cy="1200329"/>
          </a:xfrm>
          <a:prstGeom prst="rect">
            <a:avLst/>
          </a:prstGeom>
        </p:spPr>
        <p:txBody>
          <a:bodyPr wrap="square">
            <a:spAutoFit/>
          </a:bodyPr>
          <a:lstStyle/>
          <a:p>
            <a:pPr lvl="0" algn="just"/>
            <a:r>
              <a:rPr lang="en-US" altLang="en-US" sz="3600" dirty="0">
                <a:solidFill>
                  <a:srgbClr val="000000"/>
                </a:solidFill>
                <a:latin typeface="Vollkorn Regular" pitchFamily="2" charset="0"/>
              </a:rPr>
              <a:t>There was also a significance in score on the SSCO: </a:t>
            </a:r>
            <a:r>
              <a:rPr lang="en-US" altLang="en-US" sz="3600" i="1" dirty="0">
                <a:solidFill>
                  <a:srgbClr val="000000"/>
                </a:solidFill>
                <a:latin typeface="Vollkorn Regular" pitchFamily="2" charset="0"/>
              </a:rPr>
              <a:t>t</a:t>
            </a:r>
            <a:r>
              <a:rPr lang="en-US" altLang="en-US" sz="3600" dirty="0">
                <a:solidFill>
                  <a:srgbClr val="000000"/>
                </a:solidFill>
                <a:latin typeface="Vollkorn Regular" pitchFamily="2" charset="0"/>
              </a:rPr>
              <a:t>(93)= 61.23, p&lt;0.05. </a:t>
            </a:r>
          </a:p>
        </p:txBody>
      </p:sp>
      <p:sp>
        <p:nvSpPr>
          <p:cNvPr id="6" name="Rectangle 5">
            <a:extLst>
              <a:ext uri="{C183D7F6-B498-43B3-948B-1728B52AA6E4}">
                <adec:decorative xmlns:adec="http://schemas.microsoft.com/office/drawing/2017/decorative" val="1"/>
              </a:ext>
            </a:extLst>
          </p:cNvPr>
          <p:cNvSpPr/>
          <p:nvPr/>
        </p:nvSpPr>
        <p:spPr>
          <a:xfrm>
            <a:off x="15236972" y="31510069"/>
            <a:ext cx="13725232" cy="646331"/>
          </a:xfrm>
          <a:prstGeom prst="rect">
            <a:avLst/>
          </a:prstGeom>
        </p:spPr>
        <p:txBody>
          <a:bodyPr wrap="none">
            <a:spAutoFit/>
          </a:bodyPr>
          <a:lstStyle/>
          <a:p>
            <a:pPr lvl="0" algn="just"/>
            <a:r>
              <a:rPr lang="en-US" altLang="en-US" sz="3600" dirty="0">
                <a:solidFill>
                  <a:srgbClr val="000000"/>
                </a:solidFill>
                <a:latin typeface="Vollkorn Regular" pitchFamily="2" charset="0"/>
              </a:rPr>
              <a:t>There was a significance in score on the SWLS: </a:t>
            </a:r>
            <a:r>
              <a:rPr lang="en-US" altLang="en-US" sz="3600" i="1" dirty="0">
                <a:solidFill>
                  <a:srgbClr val="000000"/>
                </a:solidFill>
                <a:latin typeface="Vollkorn Regular" pitchFamily="2" charset="0"/>
              </a:rPr>
              <a:t>t</a:t>
            </a:r>
            <a:r>
              <a:rPr lang="en-US" altLang="en-US" sz="3600" dirty="0">
                <a:solidFill>
                  <a:srgbClr val="000000"/>
                </a:solidFill>
                <a:latin typeface="Vollkorn Regular" pitchFamily="2" charset="0"/>
              </a:rPr>
              <a:t>(93)= 33.05, </a:t>
            </a:r>
            <a:r>
              <a:rPr lang="en-US" altLang="en-US" sz="3600" i="1" dirty="0">
                <a:solidFill>
                  <a:srgbClr val="000000"/>
                </a:solidFill>
                <a:latin typeface="Vollkorn Regular" pitchFamily="2" charset="0"/>
              </a:rPr>
              <a:t>p</a:t>
            </a:r>
            <a:r>
              <a:rPr lang="en-US" altLang="en-US" sz="3600" dirty="0">
                <a:solidFill>
                  <a:srgbClr val="000000"/>
                </a:solidFill>
                <a:latin typeface="Vollkorn Regular" pitchFamily="2" charset="0"/>
              </a:rPr>
              <a:t>&lt;0.05. </a:t>
            </a:r>
          </a:p>
        </p:txBody>
      </p:sp>
      <p:sp>
        <p:nvSpPr>
          <p:cNvPr id="7" name="Rectangle 6">
            <a:extLst>
              <a:ext uri="{C183D7F6-B498-43B3-948B-1728B52AA6E4}">
                <adec:decorative xmlns:adec="http://schemas.microsoft.com/office/drawing/2017/decorative" val="1"/>
              </a:ext>
            </a:extLst>
          </p:cNvPr>
          <p:cNvSpPr/>
          <p:nvPr/>
        </p:nvSpPr>
        <p:spPr>
          <a:xfrm>
            <a:off x="514349" y="28592808"/>
            <a:ext cx="13277851" cy="2308324"/>
          </a:xfrm>
          <a:prstGeom prst="rect">
            <a:avLst/>
          </a:prstGeom>
        </p:spPr>
        <p:txBody>
          <a:bodyPr wrap="square">
            <a:spAutoFit/>
          </a:bodyPr>
          <a:lstStyle/>
          <a:p>
            <a:pPr lvl="0" eaLnBrk="1" hangingPunct="1">
              <a:defRPr/>
            </a:pPr>
            <a:r>
              <a:rPr lang="en-US" altLang="en-US" sz="3600" b="1" dirty="0">
                <a:solidFill>
                  <a:srgbClr val="000000"/>
                </a:solidFill>
                <a:latin typeface="Vollkorn Regular" panose="02000503070000020003" pitchFamily="2" charset="0"/>
              </a:rPr>
              <a:t>Participants:</a:t>
            </a:r>
          </a:p>
          <a:p>
            <a:pPr lvl="0" eaLnBrk="1" hangingPunct="1">
              <a:defRPr/>
            </a:pPr>
            <a:r>
              <a:rPr lang="en-US" altLang="en-US" sz="3600" dirty="0">
                <a:solidFill>
                  <a:srgbClr val="000000"/>
                </a:solidFill>
                <a:latin typeface="Vollkorn Regular" panose="02000503070000020003" pitchFamily="2" charset="0"/>
              </a:rPr>
              <a:t>Out of ninety-four participants, 17.9% were male and 78.9% were female. Participant ages ranged from 18-71 years (</a:t>
            </a:r>
            <a:r>
              <a:rPr lang="en-US" altLang="en-US" sz="3600" i="1" dirty="0">
                <a:solidFill>
                  <a:srgbClr val="000000"/>
                </a:solidFill>
                <a:latin typeface="Vollkorn Regular" panose="02000503070000020003" pitchFamily="2" charset="0"/>
              </a:rPr>
              <a:t>M </a:t>
            </a:r>
            <a:r>
              <a:rPr lang="en-US" altLang="en-US" sz="3600" dirty="0">
                <a:solidFill>
                  <a:srgbClr val="000000"/>
                </a:solidFill>
                <a:latin typeface="Vollkorn Regular" panose="02000503070000020003" pitchFamily="2" charset="0"/>
              </a:rPr>
              <a:t>= 27.65 years, </a:t>
            </a:r>
            <a:r>
              <a:rPr lang="en-US" altLang="en-US" sz="3600" i="1" dirty="0">
                <a:solidFill>
                  <a:srgbClr val="000000"/>
                </a:solidFill>
                <a:latin typeface="Vollkorn Regular" panose="02000503070000020003" pitchFamily="2" charset="0"/>
              </a:rPr>
              <a:t>SD</a:t>
            </a:r>
            <a:r>
              <a:rPr lang="en-US" altLang="en-US" sz="3600" dirty="0">
                <a:solidFill>
                  <a:srgbClr val="000000"/>
                </a:solidFill>
                <a:latin typeface="Vollkorn Regular" panose="02000503070000020003" pitchFamily="2" charset="0"/>
              </a:rPr>
              <a:t> = 10.75 years).</a:t>
            </a:r>
          </a:p>
        </p:txBody>
      </p:sp>
      <p:sp>
        <p:nvSpPr>
          <p:cNvPr id="39" name="Snip and Round Single Corner Rectangle 38">
            <a:extLst>
              <a:ext uri="{C183D7F6-B498-43B3-948B-1728B52AA6E4}">
                <adec:decorative xmlns:adec="http://schemas.microsoft.com/office/drawing/2017/decorative" val="1"/>
              </a:ext>
            </a:extLst>
          </p:cNvPr>
          <p:cNvSpPr/>
          <p:nvPr/>
        </p:nvSpPr>
        <p:spPr bwMode="auto">
          <a:xfrm>
            <a:off x="15091361" y="8446780"/>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dirty="0"/>
          </a:p>
        </p:txBody>
      </p:sp>
      <p:sp>
        <p:nvSpPr>
          <p:cNvPr id="4123" name="TextBox 48"/>
          <p:cNvSpPr txBox="1">
            <a:spLocks noChangeArrowheads="1"/>
          </p:cNvSpPr>
          <p:nvPr/>
        </p:nvSpPr>
        <p:spPr bwMode="auto">
          <a:xfrm>
            <a:off x="15663716" y="21795523"/>
            <a:ext cx="126301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a:solidFill>
                  <a:schemeClr val="bg1"/>
                </a:solidFill>
                <a:latin typeface="Oswald" pitchFamily="2" charset="0"/>
              </a:rPr>
              <a:t>Results</a:t>
            </a:r>
          </a:p>
        </p:txBody>
      </p:sp>
      <p:sp>
        <p:nvSpPr>
          <p:cNvPr id="40" name="TextBox 47"/>
          <p:cNvSpPr txBox="1">
            <a:spLocks noChangeArrowheads="1"/>
          </p:cNvSpPr>
          <p:nvPr/>
        </p:nvSpPr>
        <p:spPr bwMode="auto">
          <a:xfrm>
            <a:off x="17678400" y="8429063"/>
            <a:ext cx="8534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dirty="0">
                <a:solidFill>
                  <a:schemeClr val="bg1"/>
                </a:solidFill>
                <a:latin typeface="Oswald" pitchFamily="2" charset="0"/>
              </a:rPr>
              <a:t>Method, cont.</a:t>
            </a: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81088"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81088"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A4AA741365BE4F896692FD880459C3" ma:contentTypeVersion="0" ma:contentTypeDescription="Create a new document." ma:contentTypeScope="" ma:versionID="df2ad861a8d83d5cd3c97644699fe0f5">
  <xsd:schema xmlns:xsd="http://www.w3.org/2001/XMLSchema" xmlns:xs="http://www.w3.org/2001/XMLSchema" xmlns:p="http://schemas.microsoft.com/office/2006/metadata/properties" targetNamespace="http://schemas.microsoft.com/office/2006/metadata/properties" ma:root="true" ma:fieldsID="27b4a4f76bea50102067bc7ec8c6d4d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456B27-D977-4EFB-ACD2-6CFA5AF93811}">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17757</TotalTime>
  <Words>888</Words>
  <Application>Microsoft Office PowerPoint</Application>
  <PresentationFormat>Custom</PresentationFormat>
  <Paragraphs>50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Oswald</vt:lpstr>
      <vt:lpstr>Rockwell</vt:lpstr>
      <vt:lpstr>Times New Roman</vt:lpstr>
      <vt:lpstr>Vollkorn Regular</vt:lpstr>
      <vt:lpstr>Blank Presentation</vt:lpstr>
      <vt:lpstr>PowerPoint Presentation</vt:lpstr>
    </vt:vector>
  </TitlesOfParts>
  <Company>The University of Texas at Arlington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 Pool</dc:creator>
  <cp:lastModifiedBy>Alexandra Quintero Deleon</cp:lastModifiedBy>
  <cp:revision>547</cp:revision>
  <cp:lastPrinted>2005-10-16T02:37:36Z</cp:lastPrinted>
  <dcterms:created xsi:type="dcterms:W3CDTF">1997-07-31T20:56:36Z</dcterms:created>
  <dcterms:modified xsi:type="dcterms:W3CDTF">2026-02-11T19:13:08Z</dcterms:modified>
</cp:coreProperties>
</file>